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268" r:id="rId3"/>
    <p:sldId id="278" r:id="rId4"/>
    <p:sldId id="295" r:id="rId5"/>
    <p:sldId id="288" r:id="rId6"/>
    <p:sldId id="279" r:id="rId7"/>
    <p:sldId id="280" r:id="rId8"/>
    <p:sldId id="281" r:id="rId9"/>
    <p:sldId id="283" r:id="rId10"/>
    <p:sldId id="343" r:id="rId11"/>
    <p:sldId id="345" r:id="rId12"/>
    <p:sldId id="347" r:id="rId13"/>
    <p:sldId id="351" r:id="rId14"/>
    <p:sldId id="349" r:id="rId15"/>
    <p:sldId id="353" r:id="rId16"/>
    <p:sldId id="344" r:id="rId17"/>
    <p:sldId id="323" r:id="rId18"/>
    <p:sldId id="325" r:id="rId19"/>
    <p:sldId id="329" r:id="rId20"/>
    <p:sldId id="333" r:id="rId21"/>
    <p:sldId id="334" r:id="rId22"/>
    <p:sldId id="337" r:id="rId23"/>
    <p:sldId id="338" r:id="rId24"/>
    <p:sldId id="340" r:id="rId25"/>
    <p:sldId id="342" r:id="rId2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etel slo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etel slog 1 – poudarek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rednji slog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etel slog 3 – poudarek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etel slog 2 – poudare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sigov.si\usr\F-J\GornikM17\Documents\Moji%20dokumenti%20_%20SS\VPIS%20V%20SS%202022-2023\RAZPIS\NOVINARJI\grafinovinarska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sigov.si\usr\F-J\GornikM17\Documents\Moji%20dokumenti%20_%20SS\VPIS%20v%20SS%202023-2024\RAZPIS\NOVINARJI\grafinovinarska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sigov.si\usr\F-J\GornikM17\Documents\Moji%20dokumenti%20_%20SS\VPIS%20v%20SS%202023-2024\RAZPIS\NOVINARJI\grafinovinarska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444444444444445E-2"/>
          <c:y val="0.25083333333333335"/>
          <c:w val="0.93888888888888888"/>
          <c:h val="0.5211563137941090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486190834763217E-2"/>
          <c:y val="0.80345702329370805"/>
          <c:w val="0.97392676533883071"/>
          <c:h val="0.18120651650621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b="1" dirty="0"/>
              <a:t>Delež razpisanih mest za vpis v srednješolske programe </a:t>
            </a:r>
          </a:p>
          <a:p>
            <a:pPr>
              <a:defRPr/>
            </a:pPr>
            <a:r>
              <a:rPr lang="sl-SI" b="1" dirty="0"/>
              <a:t>za šolsko leto 2024/2025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'PODATKI ZA GRAFIKON'!$G$38</c:f>
              <c:strCache>
                <c:ptCount val="1"/>
                <c:pt idx="0">
                  <c:v>2024/2025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450-4CE8-BD3D-851A2988DE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450-4CE8-BD3D-851A2988DE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450-4CE8-BD3D-851A2988DEB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450-4CE8-BD3D-851A2988DEB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'PODATKI ZA GRAFIKON'!$F$39:$F$42</c:f>
              <c:strCache>
                <c:ptCount val="4"/>
                <c:pt idx="0">
                  <c:v>Nižje poklicno izobraževanje</c:v>
                </c:pt>
                <c:pt idx="1">
                  <c:v>Srednje poklicno izobraževanje</c:v>
                </c:pt>
                <c:pt idx="2">
                  <c:v>Srednje strokovno izobraževanje </c:v>
                </c:pt>
                <c:pt idx="3">
                  <c:v>Gimnazije</c:v>
                </c:pt>
              </c:strCache>
            </c:strRef>
          </c:cat>
          <c:val>
            <c:numRef>
              <c:f>'PODATKI ZA GRAFIKON'!$G$39:$G$42</c:f>
              <c:numCache>
                <c:formatCode>General</c:formatCode>
                <c:ptCount val="4"/>
                <c:pt idx="0">
                  <c:v>3.2</c:v>
                </c:pt>
                <c:pt idx="1">
                  <c:v>26.7</c:v>
                </c:pt>
                <c:pt idx="2">
                  <c:v>40.4</c:v>
                </c:pt>
                <c:pt idx="3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50-4CE8-BD3D-851A2988DEB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</c:legendEntry>
      <c:layout>
        <c:manualLayout>
          <c:xMode val="edge"/>
          <c:yMode val="edge"/>
          <c:x val="0.699421134621524"/>
          <c:y val="0.36963233300690923"/>
          <c:w val="0.30057886537847595"/>
          <c:h val="0.35893938169225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b="1">
                <a:solidFill>
                  <a:schemeClr val="tx1"/>
                </a:solidFill>
              </a:rPr>
              <a:t>Delež razpisanih mest za vpis v srednješolske programe od šolskega leta 2009/2010 do šolskega leta 2024/2025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podzarazpisani!$A$2</c:f>
              <c:strCache>
                <c:ptCount val="1"/>
                <c:pt idx="0">
                  <c:v>Nižje poklicno izobraževanje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podzarazpisani!$B$1:$Q$1</c:f>
              <c:strCache>
                <c:ptCount val="16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3014/15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2017/2018</c:v>
                </c:pt>
                <c:pt idx="9">
                  <c:v>2018/2019</c:v>
                </c:pt>
                <c:pt idx="10">
                  <c:v>2019/2020</c:v>
                </c:pt>
                <c:pt idx="11">
                  <c:v>2020/2021</c:v>
                </c:pt>
                <c:pt idx="12">
                  <c:v>2021/2022</c:v>
                </c:pt>
                <c:pt idx="13">
                  <c:v>2022/2023</c:v>
                </c:pt>
                <c:pt idx="14">
                  <c:v>2023/2024</c:v>
                </c:pt>
                <c:pt idx="15">
                  <c:v>2024/2025</c:v>
                </c:pt>
              </c:strCache>
            </c:strRef>
          </c:cat>
          <c:val>
            <c:numRef>
              <c:f>podzarazpisani!$B$2:$Q$2</c:f>
              <c:numCache>
                <c:formatCode>General</c:formatCode>
                <c:ptCount val="16"/>
                <c:pt idx="0">
                  <c:v>3</c:v>
                </c:pt>
                <c:pt idx="1">
                  <c:v>2.6</c:v>
                </c:pt>
                <c:pt idx="2">
                  <c:v>2.7</c:v>
                </c:pt>
                <c:pt idx="3">
                  <c:v>3</c:v>
                </c:pt>
                <c:pt idx="4">
                  <c:v>2.7</c:v>
                </c:pt>
                <c:pt idx="5">
                  <c:v>2.7</c:v>
                </c:pt>
                <c:pt idx="6">
                  <c:v>2.6</c:v>
                </c:pt>
                <c:pt idx="7">
                  <c:v>2.72</c:v>
                </c:pt>
                <c:pt idx="8">
                  <c:v>2.7</c:v>
                </c:pt>
                <c:pt idx="9">
                  <c:v>2.6</c:v>
                </c:pt>
                <c:pt idx="10">
                  <c:v>2.8</c:v>
                </c:pt>
                <c:pt idx="11">
                  <c:v>2.8</c:v>
                </c:pt>
                <c:pt idx="12">
                  <c:v>2.7</c:v>
                </c:pt>
                <c:pt idx="13">
                  <c:v>2.8</c:v>
                </c:pt>
                <c:pt idx="14">
                  <c:v>2.7</c:v>
                </c:pt>
                <c:pt idx="15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24-4CAE-ABA3-FB4D5AEF8620}"/>
            </c:ext>
          </c:extLst>
        </c:ser>
        <c:ser>
          <c:idx val="1"/>
          <c:order val="1"/>
          <c:tx>
            <c:strRef>
              <c:f>podzarazpisani!$A$3</c:f>
              <c:strCache>
                <c:ptCount val="1"/>
                <c:pt idx="0">
                  <c:v>Srednje poklicno izobraževanje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podzarazpisani!$B$1:$Q$1</c:f>
              <c:strCache>
                <c:ptCount val="16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3014/15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2017/2018</c:v>
                </c:pt>
                <c:pt idx="9">
                  <c:v>2018/2019</c:v>
                </c:pt>
                <c:pt idx="10">
                  <c:v>2019/2020</c:v>
                </c:pt>
                <c:pt idx="11">
                  <c:v>2020/2021</c:v>
                </c:pt>
                <c:pt idx="12">
                  <c:v>2021/2022</c:v>
                </c:pt>
                <c:pt idx="13">
                  <c:v>2022/2023</c:v>
                </c:pt>
                <c:pt idx="14">
                  <c:v>2023/2024</c:v>
                </c:pt>
                <c:pt idx="15">
                  <c:v>2024/2025</c:v>
                </c:pt>
              </c:strCache>
            </c:strRef>
          </c:cat>
          <c:val>
            <c:numRef>
              <c:f>podzarazpisani!$B$3:$Q$3</c:f>
              <c:numCache>
                <c:formatCode>General</c:formatCode>
                <c:ptCount val="16"/>
                <c:pt idx="0">
                  <c:v>25.3</c:v>
                </c:pt>
                <c:pt idx="1">
                  <c:v>27</c:v>
                </c:pt>
                <c:pt idx="2">
                  <c:v>27.8</c:v>
                </c:pt>
                <c:pt idx="3">
                  <c:v>23.9</c:v>
                </c:pt>
                <c:pt idx="4">
                  <c:v>27.2</c:v>
                </c:pt>
                <c:pt idx="5">
                  <c:v>26.6</c:v>
                </c:pt>
                <c:pt idx="6">
                  <c:v>27.3</c:v>
                </c:pt>
                <c:pt idx="7">
                  <c:v>26.75</c:v>
                </c:pt>
                <c:pt idx="8">
                  <c:v>26.8</c:v>
                </c:pt>
                <c:pt idx="9">
                  <c:v>27.8</c:v>
                </c:pt>
                <c:pt idx="10">
                  <c:v>28</c:v>
                </c:pt>
                <c:pt idx="11">
                  <c:v>28</c:v>
                </c:pt>
                <c:pt idx="12">
                  <c:v>27.7</c:v>
                </c:pt>
                <c:pt idx="13">
                  <c:v>27.3</c:v>
                </c:pt>
                <c:pt idx="14">
                  <c:v>26.9</c:v>
                </c:pt>
                <c:pt idx="15">
                  <c:v>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24-4CAE-ABA3-FB4D5AEF8620}"/>
            </c:ext>
          </c:extLst>
        </c:ser>
        <c:ser>
          <c:idx val="2"/>
          <c:order val="2"/>
          <c:tx>
            <c:strRef>
              <c:f>podzarazpisani!$A$4</c:f>
              <c:strCache>
                <c:ptCount val="1"/>
                <c:pt idx="0">
                  <c:v>Srednje tehniško in strokovno izobraževanje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podzarazpisani!$B$1:$Q$1</c:f>
              <c:strCache>
                <c:ptCount val="16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3014/15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2017/2018</c:v>
                </c:pt>
                <c:pt idx="9">
                  <c:v>2018/2019</c:v>
                </c:pt>
                <c:pt idx="10">
                  <c:v>2019/2020</c:v>
                </c:pt>
                <c:pt idx="11">
                  <c:v>2020/2021</c:v>
                </c:pt>
                <c:pt idx="12">
                  <c:v>2021/2022</c:v>
                </c:pt>
                <c:pt idx="13">
                  <c:v>2022/2023</c:v>
                </c:pt>
                <c:pt idx="14">
                  <c:v>2023/2024</c:v>
                </c:pt>
                <c:pt idx="15">
                  <c:v>2024/2025</c:v>
                </c:pt>
              </c:strCache>
            </c:strRef>
          </c:cat>
          <c:val>
            <c:numRef>
              <c:f>podzarazpisani!$B$4:$Q$4</c:f>
              <c:numCache>
                <c:formatCode>General</c:formatCode>
                <c:ptCount val="16"/>
                <c:pt idx="0">
                  <c:v>37</c:v>
                </c:pt>
                <c:pt idx="1">
                  <c:v>36.700000000000003</c:v>
                </c:pt>
                <c:pt idx="2">
                  <c:v>37.299999999999997</c:v>
                </c:pt>
                <c:pt idx="3">
                  <c:v>38.4</c:v>
                </c:pt>
                <c:pt idx="4">
                  <c:v>38.5</c:v>
                </c:pt>
                <c:pt idx="5">
                  <c:v>39.1</c:v>
                </c:pt>
                <c:pt idx="6">
                  <c:v>39.4</c:v>
                </c:pt>
                <c:pt idx="7">
                  <c:v>39.619999999999997</c:v>
                </c:pt>
                <c:pt idx="8">
                  <c:v>40.299999999999997</c:v>
                </c:pt>
                <c:pt idx="9">
                  <c:v>39.5</c:v>
                </c:pt>
                <c:pt idx="10">
                  <c:v>39.200000000000003</c:v>
                </c:pt>
                <c:pt idx="11">
                  <c:v>39.299999999999997</c:v>
                </c:pt>
                <c:pt idx="12">
                  <c:v>39.799999999999997</c:v>
                </c:pt>
                <c:pt idx="13">
                  <c:v>40.4</c:v>
                </c:pt>
                <c:pt idx="14">
                  <c:v>40.5</c:v>
                </c:pt>
                <c:pt idx="15">
                  <c:v>40.4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24-4CAE-ABA3-FB4D5AEF8620}"/>
            </c:ext>
          </c:extLst>
        </c:ser>
        <c:ser>
          <c:idx val="3"/>
          <c:order val="3"/>
          <c:tx>
            <c:strRef>
              <c:f>podzarazpisani!$A$5</c:f>
              <c:strCache>
                <c:ptCount val="1"/>
                <c:pt idx="0">
                  <c:v>Gimnazije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podzarazpisani!$B$1:$Q$1</c:f>
              <c:strCache>
                <c:ptCount val="16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3014/15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2017/2018</c:v>
                </c:pt>
                <c:pt idx="9">
                  <c:v>2018/2019</c:v>
                </c:pt>
                <c:pt idx="10">
                  <c:v>2019/2020</c:v>
                </c:pt>
                <c:pt idx="11">
                  <c:v>2020/2021</c:v>
                </c:pt>
                <c:pt idx="12">
                  <c:v>2021/2022</c:v>
                </c:pt>
                <c:pt idx="13">
                  <c:v>2022/2023</c:v>
                </c:pt>
                <c:pt idx="14">
                  <c:v>2023/2024</c:v>
                </c:pt>
                <c:pt idx="15">
                  <c:v>2024/2025</c:v>
                </c:pt>
              </c:strCache>
            </c:strRef>
          </c:cat>
          <c:val>
            <c:numRef>
              <c:f>podzarazpisani!$B$5:$Q$5</c:f>
              <c:numCache>
                <c:formatCode>General</c:formatCode>
                <c:ptCount val="16"/>
                <c:pt idx="0">
                  <c:v>34.700000000000003</c:v>
                </c:pt>
                <c:pt idx="1">
                  <c:v>33.700000000000003</c:v>
                </c:pt>
                <c:pt idx="2">
                  <c:v>32.200000000000003</c:v>
                </c:pt>
                <c:pt idx="3">
                  <c:v>34.700000000000003</c:v>
                </c:pt>
                <c:pt idx="4">
                  <c:v>31.6</c:v>
                </c:pt>
                <c:pt idx="5">
                  <c:v>31.5</c:v>
                </c:pt>
                <c:pt idx="6">
                  <c:v>30.7</c:v>
                </c:pt>
                <c:pt idx="7">
                  <c:v>30.91</c:v>
                </c:pt>
                <c:pt idx="8">
                  <c:v>30.1</c:v>
                </c:pt>
                <c:pt idx="9">
                  <c:v>30</c:v>
                </c:pt>
                <c:pt idx="10">
                  <c:v>30</c:v>
                </c:pt>
                <c:pt idx="11">
                  <c:v>29.9</c:v>
                </c:pt>
                <c:pt idx="12">
                  <c:v>29.8</c:v>
                </c:pt>
                <c:pt idx="13">
                  <c:v>29.8</c:v>
                </c:pt>
                <c:pt idx="14">
                  <c:v>29.9</c:v>
                </c:pt>
                <c:pt idx="15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24-4CAE-ABA3-FB4D5AEF8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1854735"/>
        <c:axId val="88659983"/>
      </c:barChart>
      <c:catAx>
        <c:axId val="501854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88659983"/>
        <c:crosses val="autoZero"/>
        <c:auto val="1"/>
        <c:lblAlgn val="ctr"/>
        <c:lblOffset val="100"/>
        <c:noMultiLvlLbl val="0"/>
      </c:catAx>
      <c:valAx>
        <c:axId val="88659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01854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CA8D7-07A7-44E0-904E-912D2CF35A3A}" type="datetimeFigureOut">
              <a:rPr lang="sl-SI" smtClean="0"/>
              <a:t>22. 01. 2024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3D855-7497-439A-A2BC-7AAF37AF71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8249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9562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6226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7666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1529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191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6399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9455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4506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71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652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mateja.gornik-mrvar@gov.s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5F4804-D40D-4E42-AF6A-F33B8FEB5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0319" y="1722427"/>
            <a:ext cx="3742675" cy="232840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>
                <a:latin typeface="+mj-lt"/>
                <a:ea typeface="+mj-ea"/>
                <a:cs typeface="+mj-cs"/>
              </a:rPr>
              <a:t>RAZPIS ZA VPIS V SREDNJE ŠOLE</a:t>
            </a:r>
            <a:br>
              <a:rPr lang="en-US" sz="3000" dirty="0">
                <a:latin typeface="+mj-lt"/>
                <a:ea typeface="+mj-ea"/>
                <a:cs typeface="+mj-cs"/>
              </a:rPr>
            </a:br>
            <a:br>
              <a:rPr lang="en-US" sz="3000" dirty="0">
                <a:latin typeface="+mj-lt"/>
                <a:ea typeface="+mj-ea"/>
                <a:cs typeface="+mj-cs"/>
              </a:rPr>
            </a:br>
            <a:br>
              <a:rPr lang="en-US" sz="3000" dirty="0">
                <a:latin typeface="+mj-lt"/>
                <a:ea typeface="+mj-ea"/>
                <a:cs typeface="+mj-cs"/>
              </a:rPr>
            </a:br>
            <a:endParaRPr lang="sl-SI" sz="30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E097E1B-75F4-4754-95CD-278FF3DA8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0319" y="4050833"/>
            <a:ext cx="3742675" cy="1096899"/>
          </a:xfrm>
        </p:spPr>
        <p:txBody>
          <a:bodyPr>
            <a:normAutofit/>
          </a:bodyPr>
          <a:lstStyle/>
          <a:p>
            <a:r>
              <a:rPr lang="sl-SI" dirty="0">
                <a:solidFill>
                  <a:schemeClr val="tx1"/>
                </a:solidFill>
              </a:rPr>
              <a:t>Šolsko leto 2024/2025</a:t>
            </a:r>
          </a:p>
        </p:txBody>
      </p:sp>
      <p:pic>
        <p:nvPicPr>
          <p:cNvPr id="7" name="Picture 2" descr=" ">
            <a:extLst>
              <a:ext uri="{FF2B5EF4-FFF2-40B4-BE49-F238E27FC236}">
                <a16:creationId xmlns:a16="http://schemas.microsoft.com/office/drawing/2014/main" id="{C7679303-7B8D-49E5-8030-4C925C57B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1147" y="4480209"/>
            <a:ext cx="1154963" cy="199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VPIS V SREDNJO ŠOLO – OŠ Selnica ob Dravi">
            <a:extLst>
              <a:ext uri="{FF2B5EF4-FFF2-40B4-BE49-F238E27FC236}">
                <a16:creationId xmlns:a16="http://schemas.microsoft.com/office/drawing/2014/main" id="{848AFBAB-5BAC-4F2C-861F-EFE8385A2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9158" y="3167614"/>
            <a:ext cx="4105805" cy="199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5">
            <a:extLst>
              <a:ext uri="{FF2B5EF4-FFF2-40B4-BE49-F238E27FC236}">
                <a16:creationId xmlns:a16="http://schemas.microsoft.com/office/drawing/2014/main" id="{7A56CB93-B2D5-39CA-C38A-E1D34CAE0F3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80454" y="1281049"/>
            <a:ext cx="3742675" cy="19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cxnSp>
        <p:nvCxnSpPr>
          <p:cNvPr id="13" name="Line 5">
            <a:extLst>
              <a:ext uri="{FF2B5EF4-FFF2-40B4-BE49-F238E27FC236}">
                <a16:creationId xmlns:a16="http://schemas.microsoft.com/office/drawing/2014/main" id="{2DAF908C-E439-070A-134F-FC2B8489F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28154" y="4424299"/>
            <a:ext cx="77485" cy="0"/>
          </a:xfrm>
          <a:prstGeom prst="line">
            <a:avLst/>
          </a:prstGeom>
          <a:noFill/>
          <a:ln w="6350">
            <a:solidFill>
              <a:srgbClr val="4282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Rectangle 6">
            <a:extLst>
              <a:ext uri="{FF2B5EF4-FFF2-40B4-BE49-F238E27FC236}">
                <a16:creationId xmlns:a16="http://schemas.microsoft.com/office/drawing/2014/main" id="{328D78FC-38D2-3377-1B46-C98DD2F63FC0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141419" y="1033281"/>
            <a:ext cx="3181709" cy="539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3246438" algn="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3246438" algn="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3246438" algn="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3246438" algn="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3246438" algn="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3246438" algn="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3246438" algn="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3246438" algn="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3246438" algn="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246438" algn="r"/>
                <a:tab pos="5486400" algn="r"/>
              </a:tabLst>
            </a:pPr>
            <a:r>
              <a:rPr kumimoji="0" lang="sl-SI" altLang="sl-SI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Arial" panose="020B0604020202020204" pitchFamily="34" charset="0"/>
              </a:rPr>
              <a:t>REPUBLIKA SLOVENIJA</a:t>
            </a:r>
            <a:endParaRPr kumimoji="0" lang="sl-SI" altLang="sl-SI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246438" algn="r"/>
                <a:tab pos="5486400" algn="r"/>
              </a:tabLst>
            </a:pPr>
            <a:r>
              <a:rPr kumimoji="0" lang="sl-SI" altLang="sl-SI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Arial" panose="020B0604020202020204" pitchFamily="34" charset="0"/>
              </a:rPr>
              <a:t>MINISTRSTVO ZA </a:t>
            </a:r>
            <a:r>
              <a:rPr kumimoji="0" lang="sl-SI" altLang="sl-SI" sz="1000" b="1" i="0" u="none" strike="noStrike" cap="none" normalizeH="0" baseline="0" dirty="0">
                <a:ln>
                  <a:noFill/>
                </a:ln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Arial" panose="020B0604020202020204" pitchFamily="34" charset="0"/>
              </a:rPr>
              <a:t>VZGOJO</a:t>
            </a:r>
            <a:r>
              <a:rPr kumimoji="0" lang="sl-SI" altLang="sl-SI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Arial" panose="020B0604020202020204" pitchFamily="34" charset="0"/>
              </a:rPr>
              <a:t> IN IZOBRAŽEVANJE</a:t>
            </a:r>
            <a:endParaRPr kumimoji="0" lang="sl-SI" altLang="sl-S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246438" algn="r"/>
                <a:tab pos="5486400" algn="r"/>
              </a:tabLst>
            </a:pPr>
            <a:r>
              <a:rPr kumimoji="0" lang="sl-SI" altLang="sl-SI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Masarykova cesta 16, 1000 Ljubljana</a:t>
            </a:r>
            <a:r>
              <a:rPr kumimoji="0" lang="sl-SI" altLang="sl-SI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11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jeZBesedilom 6">
            <a:extLst>
              <a:ext uri="{FF2B5EF4-FFF2-40B4-BE49-F238E27FC236}">
                <a16:creationId xmlns:a16="http://schemas.microsoft.com/office/drawing/2014/main" id="{7CF8F3DF-B7B2-63C2-8855-80E05DF3A748}"/>
              </a:ext>
            </a:extLst>
          </p:cNvPr>
          <p:cNvSpPr txBox="1"/>
          <p:nvPr/>
        </p:nvSpPr>
        <p:spPr>
          <a:xfrm>
            <a:off x="813816" y="539496"/>
            <a:ext cx="9354312" cy="8206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1000" indent="-38100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sl-SI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PROGRAMI NIŽJEGA POKLICNEGA IZOBRAŽEVANJA (NPI)</a:t>
            </a:r>
          </a:p>
          <a:p>
            <a:pPr marL="381000" indent="-38100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sl-SI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Vpisni pogoj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: dokončana OŠ obveznost + končan najmanj 7. razred OŠ oziroma dokončana OŠ po prilagojenem programi z NIS,</a:t>
            </a:r>
          </a:p>
          <a:p>
            <a:pPr>
              <a:lnSpc>
                <a:spcPct val="120000"/>
              </a:lnSpc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Izvaja se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5 IP 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(+ prilagoditvene različice DV, GIB, slepi…):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Obdelovalec lesa,  Pomočnik pri tehnologiji gradnje, Pomočnik v tehnoloških procesih ter Preoblikovalec tekstilij in Pomočnik v biotehniki in oskrbi,</a:t>
            </a:r>
          </a:p>
          <a:p>
            <a:pPr>
              <a:lnSpc>
                <a:spcPct val="120000"/>
              </a:lnSpc>
            </a:pPr>
            <a:endParaRPr lang="sl-SI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Vpis v programe NPI se je v zadnjih 4 letih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povečal za petino 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(v š. l. 2021/2022 – 623 dijakov (vseh 1.164), v š. l. 2023/2024 – 778 dijakov (vseh 1.342).</a:t>
            </a:r>
          </a:p>
          <a:p>
            <a:pPr lvl="1">
              <a:lnSpc>
                <a:spcPct val="120000"/>
              </a:lnSpc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34237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5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6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AE2C91B6-1B57-88A8-E62B-C6EF40309F08}"/>
              </a:ext>
            </a:extLst>
          </p:cNvPr>
          <p:cNvSpPr txBox="1"/>
          <p:nvPr/>
        </p:nvSpPr>
        <p:spPr>
          <a:xfrm>
            <a:off x="7181725" y="2837329"/>
            <a:ext cx="4512988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 dirty="0">
                <a:solidFill>
                  <a:srgbClr val="FFFFFF"/>
                </a:solidFill>
              </a:rPr>
              <a:t>PROGRAMI NPI – </a:t>
            </a:r>
            <a:r>
              <a:rPr lang="en-US" b="1" dirty="0" err="1">
                <a:solidFill>
                  <a:srgbClr val="FFFFFF"/>
                </a:solidFill>
              </a:rPr>
              <a:t>Obdelovalec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lesa</a:t>
            </a: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 dirty="0">
                <a:solidFill>
                  <a:srgbClr val="FFFFFF"/>
                </a:solidFill>
              </a:rPr>
              <a:t>STROKOVNI MODULI</a:t>
            </a: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0" indent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586415-1DBD-D89A-847D-8A3F45B33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431565"/>
              </p:ext>
            </p:extLst>
          </p:nvPr>
        </p:nvGraphicFramePr>
        <p:xfrm>
          <a:off x="757251" y="1568030"/>
          <a:ext cx="3856775" cy="3810840"/>
        </p:xfrm>
        <a:graphic>
          <a:graphicData uri="http://schemas.openxmlformats.org/drawingml/2006/table">
            <a:tbl>
              <a:tblPr firstRow="1" firstCol="1" bandRow="1"/>
              <a:tblGrid>
                <a:gridCol w="621836">
                  <a:extLst>
                    <a:ext uri="{9D8B030D-6E8A-4147-A177-3AD203B41FA5}">
                      <a16:colId xmlns:a16="http://schemas.microsoft.com/office/drawing/2014/main" val="3168033331"/>
                    </a:ext>
                  </a:extLst>
                </a:gridCol>
                <a:gridCol w="2003991">
                  <a:extLst>
                    <a:ext uri="{9D8B030D-6E8A-4147-A177-3AD203B41FA5}">
                      <a16:colId xmlns:a16="http://schemas.microsoft.com/office/drawing/2014/main" val="2379961995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1351769640"/>
                    </a:ext>
                  </a:extLst>
                </a:gridCol>
              </a:tblGrid>
              <a:tr h="111577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M1</a:t>
                      </a:r>
                      <a:endParaRPr lang="sl-SI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Temeljna znanja lesarstva</a:t>
                      </a:r>
                      <a:endParaRPr lang="sl-SI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obvezni</a:t>
                      </a:r>
                      <a:endParaRPr lang="sl-SI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102779"/>
                  </a:ext>
                </a:extLst>
              </a:tr>
              <a:tr h="78964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M2</a:t>
                      </a:r>
                      <a:endParaRPr lang="sl-SI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Ročna obdelava lesa</a:t>
                      </a:r>
                      <a:endParaRPr lang="sl-SI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obvezni</a:t>
                      </a:r>
                      <a:endParaRPr lang="sl-SI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311362"/>
                  </a:ext>
                </a:extLst>
              </a:tr>
              <a:tr h="78964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M3</a:t>
                      </a:r>
                      <a:endParaRPr lang="sl-SI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Strojna obdelava lesa</a:t>
                      </a:r>
                      <a:endParaRPr lang="sl-SI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obvezni</a:t>
                      </a:r>
                      <a:endParaRPr lang="sl-SI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16650"/>
                  </a:ext>
                </a:extLst>
              </a:tr>
              <a:tr h="111577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M4</a:t>
                      </a:r>
                      <a:endParaRPr lang="sl-SI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Priprava in izdelava izdelka</a:t>
                      </a:r>
                      <a:endParaRPr lang="sl-SI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obvezni</a:t>
                      </a:r>
                      <a:endParaRPr lang="sl-SI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97" marR="50397" marT="50397" marB="5039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983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414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5" name="Isosceles Triangle 94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6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7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8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9" name="Isosceles Triangle 98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4" name="Rectangle 103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2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6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AE2C91B6-1B57-88A8-E62B-C6EF40309F08}"/>
              </a:ext>
            </a:extLst>
          </p:cNvPr>
          <p:cNvSpPr txBox="1"/>
          <p:nvPr/>
        </p:nvSpPr>
        <p:spPr>
          <a:xfrm>
            <a:off x="7181725" y="2837329"/>
            <a:ext cx="4512988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>
                <a:solidFill>
                  <a:srgbClr val="FFFFFF"/>
                </a:solidFill>
              </a:rPr>
              <a:t>PROGRAMI NPI – Pomočnik pri tehnologiji gradnje</a:t>
            </a: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>
                <a:solidFill>
                  <a:srgbClr val="FFFFFF"/>
                </a:solidFill>
              </a:rPr>
              <a:t>STROKOVNI MODULI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0" indent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A58AC91-7593-0911-FE4C-50591AC4A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611486"/>
              </p:ext>
            </p:extLst>
          </p:nvPr>
        </p:nvGraphicFramePr>
        <p:xfrm>
          <a:off x="787153" y="1168399"/>
          <a:ext cx="3796972" cy="4610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2447">
                  <a:extLst>
                    <a:ext uri="{9D8B030D-6E8A-4147-A177-3AD203B41FA5}">
                      <a16:colId xmlns:a16="http://schemas.microsoft.com/office/drawing/2014/main" val="2203080277"/>
                    </a:ext>
                  </a:extLst>
                </a:gridCol>
                <a:gridCol w="2026819">
                  <a:extLst>
                    <a:ext uri="{9D8B030D-6E8A-4147-A177-3AD203B41FA5}">
                      <a16:colId xmlns:a16="http://schemas.microsoft.com/office/drawing/2014/main" val="185380717"/>
                    </a:ext>
                  </a:extLst>
                </a:gridCol>
                <a:gridCol w="1197706">
                  <a:extLst>
                    <a:ext uri="{9D8B030D-6E8A-4147-A177-3AD203B41FA5}">
                      <a16:colId xmlns:a16="http://schemas.microsoft.com/office/drawing/2014/main" val="33856346"/>
                    </a:ext>
                  </a:extLst>
                </a:gridCol>
              </a:tblGrid>
              <a:tr h="4340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M1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Gradnja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obvezno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extLst>
                  <a:ext uri="{0D108BD9-81ED-4DB2-BD59-A6C34878D82A}">
                    <a16:rowId xmlns:a16="http://schemas.microsoft.com/office/drawing/2014/main" val="4100245161"/>
                  </a:ext>
                </a:extLst>
              </a:tr>
              <a:tr h="768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M2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Gradbeni elementi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obvezno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extLst>
                  <a:ext uri="{0D108BD9-81ED-4DB2-BD59-A6C34878D82A}">
                    <a16:rowId xmlns:a16="http://schemas.microsoft.com/office/drawing/2014/main" val="2227051366"/>
                  </a:ext>
                </a:extLst>
              </a:tr>
              <a:tr h="4340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M3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Opaženje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izbirno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extLst>
                  <a:ext uri="{0D108BD9-81ED-4DB2-BD59-A6C34878D82A}">
                    <a16:rowId xmlns:a16="http://schemas.microsoft.com/office/drawing/2014/main" val="3962851309"/>
                  </a:ext>
                </a:extLst>
              </a:tr>
              <a:tr h="1102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M4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Upravljanje lahke gradbene mehanizacije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izbirno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extLst>
                  <a:ext uri="{0D108BD9-81ED-4DB2-BD59-A6C34878D82A}">
                    <a16:rowId xmlns:a16="http://schemas.microsoft.com/office/drawing/2014/main" val="2886935902"/>
                  </a:ext>
                </a:extLst>
              </a:tr>
              <a:tr h="768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M5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Zidanje in ometavanje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izbirno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extLst>
                  <a:ext uri="{0D108BD9-81ED-4DB2-BD59-A6C34878D82A}">
                    <a16:rowId xmlns:a16="http://schemas.microsoft.com/office/drawing/2014/main" val="3536820890"/>
                  </a:ext>
                </a:extLst>
              </a:tr>
              <a:tr h="1102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M6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Polaganje keramičnih ploščic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100">
                          <a:effectLst/>
                        </a:rPr>
                        <a:t>izbirno</a:t>
                      </a:r>
                      <a:endParaRPr lang="sl-SI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18" marR="38518" marT="38518" marB="38518"/>
                </a:tc>
                <a:extLst>
                  <a:ext uri="{0D108BD9-81ED-4DB2-BD59-A6C34878D82A}">
                    <a16:rowId xmlns:a16="http://schemas.microsoft.com/office/drawing/2014/main" val="337541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892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6" name="Rectangle 35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57" name="Rectangle 37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39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41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2" name="Isosceles Triangle 47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3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4" name="Isosceles Triangle 51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5" name="Freeform: Shape 53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AE2C91B6-1B57-88A8-E62B-C6EF40309F08}"/>
              </a:ext>
            </a:extLst>
          </p:cNvPr>
          <p:cNvSpPr txBox="1"/>
          <p:nvPr/>
        </p:nvSpPr>
        <p:spPr>
          <a:xfrm>
            <a:off x="7181725" y="2837329"/>
            <a:ext cx="4512988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>
                <a:solidFill>
                  <a:srgbClr val="FFFFFF"/>
                </a:solidFill>
              </a:rPr>
              <a:t>PROGRAMI NPI – Pomočnik v tehnoloških procesih</a:t>
            </a: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>
                <a:solidFill>
                  <a:srgbClr val="FFFFFF"/>
                </a:solidFill>
              </a:rPr>
              <a:t>STROKOVNI MODULI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rgbClr val="FFFFFF"/>
              </a:solidFill>
            </a:endParaRPr>
          </a:p>
          <a:p>
            <a:pPr marL="0" indent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426A980-196C-01D1-D829-6372FE8AB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07774"/>
              </p:ext>
            </p:extLst>
          </p:nvPr>
        </p:nvGraphicFramePr>
        <p:xfrm>
          <a:off x="757251" y="1449438"/>
          <a:ext cx="3856775" cy="4281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912">
                  <a:extLst>
                    <a:ext uri="{9D8B030D-6E8A-4147-A177-3AD203B41FA5}">
                      <a16:colId xmlns:a16="http://schemas.microsoft.com/office/drawing/2014/main" val="2730146596"/>
                    </a:ext>
                  </a:extLst>
                </a:gridCol>
                <a:gridCol w="2489966">
                  <a:extLst>
                    <a:ext uri="{9D8B030D-6E8A-4147-A177-3AD203B41FA5}">
                      <a16:colId xmlns:a16="http://schemas.microsoft.com/office/drawing/2014/main" val="4085699281"/>
                    </a:ext>
                  </a:extLst>
                </a:gridCol>
                <a:gridCol w="921897">
                  <a:extLst>
                    <a:ext uri="{9D8B030D-6E8A-4147-A177-3AD203B41FA5}">
                      <a16:colId xmlns:a16="http://schemas.microsoft.com/office/drawing/2014/main" val="3521791088"/>
                    </a:ext>
                  </a:extLst>
                </a:gridCol>
              </a:tblGrid>
              <a:tr h="336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M1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dirty="0">
                          <a:effectLst/>
                        </a:rPr>
                        <a:t>Tehniško sporazumevanje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obvezno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extLst>
                  <a:ext uri="{0D108BD9-81ED-4DB2-BD59-A6C34878D82A}">
                    <a16:rowId xmlns:a16="http://schemas.microsoft.com/office/drawing/2014/main" val="3765440983"/>
                  </a:ext>
                </a:extLst>
              </a:tr>
              <a:tr h="59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M2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Rokovanje s stroji in napravami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obvezno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extLst>
                  <a:ext uri="{0D108BD9-81ED-4DB2-BD59-A6C34878D82A}">
                    <a16:rowId xmlns:a16="http://schemas.microsoft.com/office/drawing/2014/main" val="460348696"/>
                  </a:ext>
                </a:extLst>
              </a:tr>
              <a:tr h="59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M3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Vzdrževanje strojev in naprav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izbirno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extLst>
                  <a:ext uri="{0D108BD9-81ED-4DB2-BD59-A6C34878D82A}">
                    <a16:rowId xmlns:a16="http://schemas.microsoft.com/office/drawing/2014/main" val="3784667667"/>
                  </a:ext>
                </a:extLst>
              </a:tr>
              <a:tr h="59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M4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Upravljanje strojev in naprav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izbirno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extLst>
                  <a:ext uri="{0D108BD9-81ED-4DB2-BD59-A6C34878D82A}">
                    <a16:rowId xmlns:a16="http://schemas.microsoft.com/office/drawing/2014/main" val="796451096"/>
                  </a:ext>
                </a:extLst>
              </a:tr>
              <a:tr h="336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M5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Preoblikovanje materialov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izbirno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extLst>
                  <a:ext uri="{0D108BD9-81ED-4DB2-BD59-A6C34878D82A}">
                    <a16:rowId xmlns:a16="http://schemas.microsoft.com/office/drawing/2014/main" val="1562364248"/>
                  </a:ext>
                </a:extLst>
              </a:tr>
              <a:tr h="336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M6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Litje materialov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izbirno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extLst>
                  <a:ext uri="{0D108BD9-81ED-4DB2-BD59-A6C34878D82A}">
                    <a16:rowId xmlns:a16="http://schemas.microsoft.com/office/drawing/2014/main" val="3007213170"/>
                  </a:ext>
                </a:extLst>
              </a:tr>
              <a:tr h="59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M7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Izdelava in vzdrževanje električnih inštalacij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izbirno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extLst>
                  <a:ext uri="{0D108BD9-81ED-4DB2-BD59-A6C34878D82A}">
                    <a16:rowId xmlns:a16="http://schemas.microsoft.com/office/drawing/2014/main" val="2973242966"/>
                  </a:ext>
                </a:extLst>
              </a:tr>
              <a:tr h="336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M8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Mehatronski sklopi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izbirno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extLst>
                  <a:ext uri="{0D108BD9-81ED-4DB2-BD59-A6C34878D82A}">
                    <a16:rowId xmlns:a16="http://schemas.microsoft.com/office/drawing/2014/main" val="1498068968"/>
                  </a:ext>
                </a:extLst>
              </a:tr>
              <a:tr h="336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M9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>
                          <a:effectLst/>
                        </a:rPr>
                        <a:t>Temeljna ličarska dela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dirty="0">
                          <a:effectLst/>
                        </a:rPr>
                        <a:t>izbirno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30495" marB="30495"/>
                </a:tc>
                <a:extLst>
                  <a:ext uri="{0D108BD9-81ED-4DB2-BD59-A6C34878D82A}">
                    <a16:rowId xmlns:a16="http://schemas.microsoft.com/office/drawing/2014/main" val="2467296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079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AE2C91B6-1B57-88A8-E62B-C6EF40309F08}"/>
              </a:ext>
            </a:extLst>
          </p:cNvPr>
          <p:cNvSpPr txBox="1"/>
          <p:nvPr/>
        </p:nvSpPr>
        <p:spPr>
          <a:xfrm>
            <a:off x="7181725" y="2837329"/>
            <a:ext cx="4512988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 dirty="0">
                <a:solidFill>
                  <a:srgbClr val="FFFFFF"/>
                </a:solidFill>
              </a:rPr>
              <a:t>PROGRAMI NPI – </a:t>
            </a:r>
            <a:r>
              <a:rPr lang="en-US" b="1" dirty="0" err="1">
                <a:solidFill>
                  <a:srgbClr val="FFFFFF"/>
                </a:solidFill>
              </a:rPr>
              <a:t>Pomočnik</a:t>
            </a:r>
            <a:r>
              <a:rPr lang="en-US" b="1" dirty="0">
                <a:solidFill>
                  <a:srgbClr val="FFFFFF"/>
                </a:solidFill>
              </a:rPr>
              <a:t> v </a:t>
            </a:r>
            <a:r>
              <a:rPr lang="en-US" b="1" dirty="0" err="1">
                <a:solidFill>
                  <a:srgbClr val="FFFFFF"/>
                </a:solidFill>
              </a:rPr>
              <a:t>biotehniki</a:t>
            </a:r>
            <a:r>
              <a:rPr lang="en-US" b="1" dirty="0">
                <a:solidFill>
                  <a:srgbClr val="FFFFFF"/>
                </a:solidFill>
              </a:rPr>
              <a:t> in </a:t>
            </a:r>
            <a:r>
              <a:rPr lang="en-US" b="1" dirty="0" err="1">
                <a:solidFill>
                  <a:srgbClr val="FFFFFF"/>
                </a:solidFill>
              </a:rPr>
              <a:t>oskrbi</a:t>
            </a: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 dirty="0">
                <a:solidFill>
                  <a:srgbClr val="FFFFFF"/>
                </a:solidFill>
              </a:rPr>
              <a:t>STROKOVNI MODULI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0" indent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1C472DC-D9FC-B2E6-1ABD-BFB06F752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966274"/>
              </p:ext>
            </p:extLst>
          </p:nvPr>
        </p:nvGraphicFramePr>
        <p:xfrm>
          <a:off x="367990" y="379140"/>
          <a:ext cx="5826467" cy="62251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0102">
                  <a:extLst>
                    <a:ext uri="{9D8B030D-6E8A-4147-A177-3AD203B41FA5}">
                      <a16:colId xmlns:a16="http://schemas.microsoft.com/office/drawing/2014/main" val="2945626963"/>
                    </a:ext>
                  </a:extLst>
                </a:gridCol>
                <a:gridCol w="3846147">
                  <a:extLst>
                    <a:ext uri="{9D8B030D-6E8A-4147-A177-3AD203B41FA5}">
                      <a16:colId xmlns:a16="http://schemas.microsoft.com/office/drawing/2014/main" val="1623528"/>
                    </a:ext>
                  </a:extLst>
                </a:gridCol>
                <a:gridCol w="1230218">
                  <a:extLst>
                    <a:ext uri="{9D8B030D-6E8A-4147-A177-3AD203B41FA5}">
                      <a16:colId xmlns:a16="http://schemas.microsoft.com/office/drawing/2014/main" val="615852467"/>
                    </a:ext>
                  </a:extLst>
                </a:gridCol>
              </a:tblGrid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Komunikacija na delovnem mestu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obvezno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717316357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Čiščenje in urejanje prostorov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4173525267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Mehanizacija v biotehniki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3003217591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Temelji živilstva in prehrane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1810300607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Kuhanje in strežba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2301435923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Oskrba živali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993545871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Osnove rastlinske pridelave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765522421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Priprava živil živalskega izvora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2453474272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Priprava živil rastlinskega izvora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3672220526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Oblikovanje enostavnih tekstilij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371105031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Oskrba na domu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518119742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effectLst/>
                        </a:rPr>
                        <a:t>Pomoč pri pripravi obrokov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3107244739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Pomoč pri strežbi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2718357522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Temelji pridelave zelenjave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3974877232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Osnove čebelarstva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2669617330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Vzdrževalna dela v gozdu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3224194644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Mesarstvo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1707991038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Izdelava pekovskih in slaščičarskih izdelkov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557944952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M19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Mlekarstvo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1110503365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M20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Predelava sadja, zelenjave in oljaric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1896929471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M21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Priprava hitre hrane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3348085498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M22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Pridelava in uporaba zelišč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148915785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M23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Enostavni izdelki za dekoracijo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1848608135"/>
                  </a:ext>
                </a:extLst>
              </a:tr>
              <a:tr h="240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M24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Vzdrževanje in higiena delovnih prostorov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izbirno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3921079312"/>
                  </a:ext>
                </a:extLst>
              </a:tr>
              <a:tr h="436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M25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>
                          <a:effectLst/>
                        </a:rPr>
                        <a:t>Vzdrževanje in izdelava enostavnih tekstilnih izdelkov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effectLst/>
                        </a:rPr>
                        <a:t>izbirno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6" marR="8246" marT="8246" marB="8246"/>
                </a:tc>
                <a:extLst>
                  <a:ext uri="{0D108BD9-81ED-4DB2-BD59-A6C34878D82A}">
                    <a16:rowId xmlns:a16="http://schemas.microsoft.com/office/drawing/2014/main" val="310934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15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AE2C91B6-1B57-88A8-E62B-C6EF40309F08}"/>
              </a:ext>
            </a:extLst>
          </p:cNvPr>
          <p:cNvSpPr txBox="1"/>
          <p:nvPr/>
        </p:nvSpPr>
        <p:spPr>
          <a:xfrm>
            <a:off x="7181725" y="2837329"/>
            <a:ext cx="4512988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 dirty="0">
                <a:solidFill>
                  <a:srgbClr val="FFFFFF"/>
                </a:solidFill>
              </a:rPr>
              <a:t>PROGRAMI NPI – </a:t>
            </a:r>
            <a:r>
              <a:rPr lang="sl-SI" b="1" dirty="0">
                <a:solidFill>
                  <a:srgbClr val="FFFFFF"/>
                </a:solidFill>
              </a:rPr>
              <a:t>Preoblikovalec tekstilij </a:t>
            </a: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 dirty="0">
                <a:solidFill>
                  <a:srgbClr val="FFFFFF"/>
                </a:solidFill>
              </a:rPr>
              <a:t>STROKOVNI MODULI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381000" indent="-3810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 dirty="0">
              <a:solidFill>
                <a:srgbClr val="FFFFFF"/>
              </a:solidFill>
            </a:endParaRPr>
          </a:p>
          <a:p>
            <a:pPr marL="0" indent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5C81A611-AB45-9E9E-9302-F38436BB5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3" y="3716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5400FFE-80C7-A58C-774E-8DC294333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046136"/>
              </p:ext>
            </p:extLst>
          </p:nvPr>
        </p:nvGraphicFramePr>
        <p:xfrm>
          <a:off x="757251" y="2378292"/>
          <a:ext cx="3856775" cy="2631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570">
                  <a:extLst>
                    <a:ext uri="{9D8B030D-6E8A-4147-A177-3AD203B41FA5}">
                      <a16:colId xmlns:a16="http://schemas.microsoft.com/office/drawing/2014/main" val="2930328404"/>
                    </a:ext>
                  </a:extLst>
                </a:gridCol>
                <a:gridCol w="2314171">
                  <a:extLst>
                    <a:ext uri="{9D8B030D-6E8A-4147-A177-3AD203B41FA5}">
                      <a16:colId xmlns:a16="http://schemas.microsoft.com/office/drawing/2014/main" val="325544408"/>
                    </a:ext>
                  </a:extLst>
                </a:gridCol>
                <a:gridCol w="1022034">
                  <a:extLst>
                    <a:ext uri="{9D8B030D-6E8A-4147-A177-3AD203B41FA5}">
                      <a16:colId xmlns:a16="http://schemas.microsoft.com/office/drawing/2014/main" val="2984942836"/>
                    </a:ext>
                  </a:extLst>
                </a:gridCol>
              </a:tblGrid>
              <a:tr h="383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M1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Poznavanje tekstilstva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obvezno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extLst>
                  <a:ext uri="{0D108BD9-81ED-4DB2-BD59-A6C34878D82A}">
                    <a16:rowId xmlns:a16="http://schemas.microsoft.com/office/drawing/2014/main" val="3301202233"/>
                  </a:ext>
                </a:extLst>
              </a:tr>
              <a:tr h="383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M2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Preoblikovanje tekstilij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obvezno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extLst>
                  <a:ext uri="{0D108BD9-81ED-4DB2-BD59-A6C34878D82A}">
                    <a16:rowId xmlns:a16="http://schemas.microsoft.com/office/drawing/2014/main" val="1010689621"/>
                  </a:ext>
                </a:extLst>
              </a:tr>
              <a:tr h="656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M3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Enostavni tekstilni izdelki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obvezno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extLst>
                  <a:ext uri="{0D108BD9-81ED-4DB2-BD59-A6C34878D82A}">
                    <a16:rowId xmlns:a16="http://schemas.microsoft.com/office/drawing/2014/main" val="318885555"/>
                  </a:ext>
                </a:extLst>
              </a:tr>
              <a:tr h="383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M4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Vzdrževanje tekstilij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izbirno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extLst>
                  <a:ext uri="{0D108BD9-81ED-4DB2-BD59-A6C34878D82A}">
                    <a16:rowId xmlns:a16="http://schemas.microsoft.com/office/drawing/2014/main" val="3759465737"/>
                  </a:ext>
                </a:extLst>
              </a:tr>
              <a:tr h="383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M5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Ročna dela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700">
                          <a:effectLst/>
                        </a:rPr>
                        <a:t>izbirno</a:t>
                      </a:r>
                      <a:endParaRPr lang="sl-SI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9" marR="31839" marT="31839" marB="31839"/>
                </a:tc>
                <a:extLst>
                  <a:ext uri="{0D108BD9-81ED-4DB2-BD59-A6C34878D82A}">
                    <a16:rowId xmlns:a16="http://schemas.microsoft.com/office/drawing/2014/main" val="179102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514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>
            <a:extLst>
              <a:ext uri="{FF2B5EF4-FFF2-40B4-BE49-F238E27FC236}">
                <a16:creationId xmlns:a16="http://schemas.microsoft.com/office/drawing/2014/main" id="{74673937-161C-072A-3156-938A636E27ED}"/>
              </a:ext>
            </a:extLst>
          </p:cNvPr>
          <p:cNvSpPr txBox="1"/>
          <p:nvPr/>
        </p:nvSpPr>
        <p:spPr>
          <a:xfrm>
            <a:off x="466344" y="91440"/>
            <a:ext cx="9948672" cy="11357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sl-S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PROGRAMI NIŽJEGA POKLICNEGA IZOBRAŽEVANJA (NPI)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Za š. l. 2024/2025 razpisanih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844 prostih mest 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(lani 700 mest) – 9 oddelkov več kot lani:</a:t>
            </a: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+1 oddelek na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BC Naklo – Pomočnik v biotehniki in oskrbi 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(32 mest),</a:t>
            </a: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1 oddelek na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Srednji šoli za gostinstvo in turizem Radovljica – Pomočnik v biotehniki in oskrbi 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(NOV IP) (16 mest),</a:t>
            </a: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1 oddelek na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Srednji šoli Veno Pilon Ajdovščina – Pomočnik v biotehniki in oskrbi 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(NOV IP) (16 mest),</a:t>
            </a: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+1 oddelek na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BIC Ljubljana – Pomočnik v biotehniki in oskrbi 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(48 mest),</a:t>
            </a: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+1 oddelek na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SIC Ljubljana, Srednja poklicna in strokovna šola Bežigrad – Preoblikovalec tekstilij 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(32 mest),</a:t>
            </a: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2 oddelka na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Srednji trgovski in </a:t>
            </a:r>
            <a:r>
              <a:rPr lang="sl-SI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aranžerski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 šoli Ljubljana – Pomočnik v biotehniki in oskrbi </a:t>
            </a: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(NOV IP) (32 mest),</a:t>
            </a: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+1 oddelek na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ŠC Velenje,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Šola za strojništvo, geotehniko in okolje  - Pomočnik v tehnoloških procesih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(32 mest)</a:t>
            </a: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r>
              <a:rPr lang="sl-SI" sz="1900" dirty="0">
                <a:latin typeface="Arial" panose="020B0604020202020204" pitchFamily="34" charset="0"/>
                <a:cs typeface="Arial" panose="020B0604020202020204" pitchFamily="34" charset="0"/>
              </a:rPr>
              <a:t>+1 oddelek na </a:t>
            </a:r>
            <a:r>
              <a:rPr lang="sl-SI" sz="1900" b="1" dirty="0">
                <a:latin typeface="Arial" panose="020B0604020202020204" pitchFamily="34" charset="0"/>
                <a:cs typeface="Arial" panose="020B0604020202020204" pitchFamily="34" charset="0"/>
              </a:rPr>
              <a:t>ŠC Velenje,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Šola za storitvene dejavnosti- Pomočnik v biotehniki in oskrbi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(32 mest).</a:t>
            </a: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  <a:buFontTx/>
              <a:buChar char="-"/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591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89916" y="228600"/>
            <a:ext cx="9203308" cy="6400800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 fontScale="25000" lnSpcReduction="20000"/>
          </a:bodyPr>
          <a:lstStyle/>
          <a:p>
            <a:pPr marL="381000" indent="-38100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sl-SI" sz="8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VAJENIŠKA IZVEDBA NEKATERIH PROGRAMOV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000" dirty="0">
                <a:latin typeface="Arial" panose="020B0604020202020204" pitchFamily="34" charset="0"/>
                <a:cs typeface="Arial" panose="020B0604020202020204" pitchFamily="34" charset="0"/>
              </a:rPr>
              <a:t>Mreža šol in vajeniških programov </a:t>
            </a:r>
            <a:r>
              <a:rPr lang="sl-SI" sz="7000" b="1" dirty="0">
                <a:latin typeface="Arial" panose="020B0604020202020204" pitchFamily="34" charset="0"/>
                <a:cs typeface="Arial" panose="020B0604020202020204" pitchFamily="34" charset="0"/>
              </a:rPr>
              <a:t>se v 2024/2025 malenkost spreminja </a:t>
            </a:r>
            <a:r>
              <a:rPr lang="sl-SI" sz="7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l-SI" sz="7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rdečo označene spremembe v primerjavi z lanskim razpisom</a:t>
            </a:r>
            <a:r>
              <a:rPr lang="sl-SI" sz="7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sl-SI" sz="7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mreži bo </a:t>
            </a:r>
            <a:r>
              <a:rPr lang="sl-SI" sz="7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VAJENIŠKIH </a:t>
            </a:r>
            <a:r>
              <a:rPr lang="sl-SI" sz="7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PROGRAMOV: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Mizar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Novo mesto, ŠC Slovenj Gradec, ŠC Nova Gorica, ŠC Škofja Loka in Lesarski šoli Maribor,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Kamnosek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Srednji gradbeni, geodetski, okoljevarstveni šoli in strokovni gimnaziji Ljubljana,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Oblikovalec kovin - orodjar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SIC Ljubljana - Srednji poklicni in strokovni šoli Bežigrad, ŠC Škofja Loka, ŠC Novo mesto, ŠC Nova Gorica, na Tehniškem šolskem centru Maribor, ŠC Ptuj ter Srednji poklicni in tehniški šoli Murska Sobota,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Gastronomske in hotelirske storitve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Srednji šoli Izola in Srednji šoli za gostinstvo in turizem Radenci,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Steklar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Rogaška Slatina,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Papirničar 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SIC Ljubljana - Srednji poklicni in strokovni šoli Bežigrad (</a:t>
            </a:r>
            <a:r>
              <a:rPr lang="sl-SI" sz="7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 se bo izvajal samo v vajeniški obliki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Slikopleskar – črkoslikar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Kranj in Srednji gradbeni šoli in gimnaziji Maribor,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Strojni mehanik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Novo mesto, ŠC Škofja Loka, ŠC Velenje in ŠC Krško – Sevnica,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Zidar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Kranj, ŠC Novo mesto, Srednji gradbeni, geodetski, okoljevarstveni šoli in strokovni gimnaziji  Ljubljana ter Srednji gradbeni šoli in gimnaziji Maribor,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7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Elektrikar</a:t>
            </a:r>
            <a:r>
              <a:rPr lang="sl-SI" sz="7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Kranj in ŠC Velenje,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endParaRPr lang="sl-SI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6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6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103940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2755" y="320040"/>
            <a:ext cx="9710147" cy="6464808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 fontScale="25000" lnSpcReduction="20000"/>
          </a:bodyPr>
          <a:lstStyle/>
          <a:p>
            <a:pPr marL="381000" indent="-381000" algn="ctr">
              <a:spcBef>
                <a:spcPts val="0"/>
              </a:spcBef>
              <a:buNone/>
              <a:defRPr/>
            </a:pPr>
            <a:r>
              <a:rPr lang="sl-SI" sz="8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VAJENIŠKA IZVEDBA NEKATERIH PROGRAMOV</a:t>
            </a:r>
          </a:p>
          <a:p>
            <a:pPr marL="381600" lvl="1" indent="-381600">
              <a:spcBef>
                <a:spcPts val="0"/>
              </a:spcBef>
              <a:buNone/>
              <a:defRPr/>
            </a:pPr>
            <a:endParaRPr lang="sl-SI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Mehatronik</a:t>
            </a: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operater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Novo mesto, Srednji tehniški šoli Koper, SIC Ljubljana - Srednji poklicni in strokovni šoli Bežigrad, ŠC Kranj, Srednji poklicni in tehniški šoli Murska Sobota,</a:t>
            </a: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Klepar – krovec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Ptuj in SIC Ljubljana - Srednji poklicni in strokovni šoli Bežigrad,</a:t>
            </a: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Avtoserviser</a:t>
            </a: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SIC Ljubljana - Srednji poklicni in strokovni šoli Bežigrad, ŠC Škofja Loka, ŠC Novo mesto in ŠC Ptuj,</a:t>
            </a: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Avtokaroserist</a:t>
            </a: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SIC Ljubljana - Srednji poklicni in strokovni šoli Bežigrad, ŠC Škofja Loka, ŠC Novo mesto, ŠC Nova Gorica in ŠC Ptuj,</a:t>
            </a: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Tapetnik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Škofja Loka,</a:t>
            </a: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Inštalater strojnih inštalacij 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ŠC Škofja Loka, ŠC Nova Gorica, ŠC Novo mesto in ŠC Ptuj,</a:t>
            </a: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Dimnikar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Srednji gradbeni šoli in gimnaziji Maribor,</a:t>
            </a: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Tesar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Novo mesto, Srednji gradbeni šoli in gimnaziji Maribor </a:t>
            </a:r>
            <a:r>
              <a:rPr lang="sl-SI" sz="72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Srednji gradbeni, geodetski, okoljevarstveni šoli in strokovni gimnaziji Ljubljana,</a:t>
            </a:r>
            <a:endParaRPr lang="sl-SI" sz="7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Izvajalec </a:t>
            </a:r>
            <a:r>
              <a:rPr lang="sl-SI" sz="72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suhomontažne</a:t>
            </a: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gradnje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Srednji gradbeni šoli in gimnaziji Maribor,</a:t>
            </a: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Pečar  - polagalec keramičnih oblog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Srednji gradbeni šoli in gimnaziji Maribor </a:t>
            </a:r>
            <a:r>
              <a:rPr lang="sl-SI" sz="72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Srednji gradbeni, geodetski, okoljevarstveni šoli in strokovni gimnaziji Ljubljana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</a:t>
            </a:r>
          </a:p>
          <a:p>
            <a:pPr marL="800100" lvl="1" indent="-342900" algn="just">
              <a:lnSpc>
                <a:spcPct val="120000"/>
              </a:lnSpc>
              <a:spcBef>
                <a:spcPts val="0"/>
              </a:spcBef>
              <a:tabLst>
                <a:tab pos="547370" algn="l"/>
              </a:tabLst>
            </a:pP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Izdelovalec kovinskih konstrukcij</a:t>
            </a: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ŠC Ptuj.</a:t>
            </a:r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None/>
              <a:tabLst>
                <a:tab pos="547370" algn="l"/>
              </a:tabLst>
            </a:pPr>
            <a:endParaRPr lang="sl-SI" sz="6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sl-SI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šolskem letu </a:t>
            </a:r>
            <a:r>
              <a:rPr lang="sl-SI" sz="7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2023/2024 </a:t>
            </a:r>
            <a:r>
              <a:rPr lang="sl-SI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skupaj 529 vajencev </a:t>
            </a:r>
            <a:r>
              <a:rPr lang="sl-SI" sz="7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(235 v 1. letniku, 157 v 2. letniku ter 137 v 3. letniku).</a:t>
            </a:r>
          </a:p>
          <a:p>
            <a:pPr marL="57150" indent="0">
              <a:spcBef>
                <a:spcPts val="0"/>
              </a:spcBef>
              <a:buNone/>
              <a:defRPr/>
            </a:pPr>
            <a:endParaRPr lang="sl-SI" sz="2400" b="1" dirty="0"/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3390084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07036" y="933822"/>
            <a:ext cx="8569325" cy="5689600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/>
          </a:bodyPr>
          <a:lstStyle/>
          <a:p>
            <a:pPr marL="381000" indent="-381000" algn="ctr">
              <a:spcBef>
                <a:spcPts val="0"/>
              </a:spcBef>
              <a:buNone/>
              <a:defRPr/>
            </a:pPr>
            <a:r>
              <a:rPr lang="sl-S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VAJENIŠKA OBLIKA IZOBRAŽEVANJA</a:t>
            </a:r>
          </a:p>
          <a:p>
            <a:pPr marL="381000" indent="-381000" algn="ctr">
              <a:spcBef>
                <a:spcPts val="0"/>
              </a:spcBef>
              <a:buNone/>
              <a:defRPr/>
            </a:pPr>
            <a:endParaRPr lang="sl-SI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000" indent="-381000" algn="ctr">
              <a:spcBef>
                <a:spcPts val="0"/>
              </a:spcBef>
              <a:buNone/>
              <a:defRPr/>
            </a:pPr>
            <a:endParaRPr lang="sl-SI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Kandidati izpolnijo enako prijavnico – </a:t>
            </a:r>
            <a:r>
              <a:rPr lang="sl-SI" sz="2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pripis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 navedbi programa: npr. </a:t>
            </a: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TAPETNIK – VAJENIŠKA OBLIKA</a:t>
            </a:r>
            <a: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endParaRPr lang="sl-SI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prijavni in vpisni postopek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povsem enaka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l-SI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roki, določeni z rokovnikom veljajo enako za vse kandidate);</a:t>
            </a:r>
          </a:p>
          <a:p>
            <a:pPr marL="57150" indent="0">
              <a:spcBef>
                <a:spcPts val="0"/>
              </a:spcBef>
              <a:buNone/>
              <a:defRPr/>
            </a:pPr>
            <a:endParaRPr lang="sl-SI" sz="2400" b="1" dirty="0">
              <a:solidFill>
                <a:schemeClr val="tx1"/>
              </a:solidFill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396924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323826"/>
              </p:ext>
            </p:extLst>
          </p:nvPr>
        </p:nvGraphicFramePr>
        <p:xfrm>
          <a:off x="400950" y="210312"/>
          <a:ext cx="9282546" cy="63550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5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9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3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228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sl-SI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ŠTEVILO NOVIH DIJAKOV</a:t>
                      </a:r>
                      <a:r>
                        <a:rPr lang="sl-SI" sz="20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ŠTEVILO RAZPISANIH MEST za š. l. 24/25</a:t>
                      </a:r>
                      <a:endParaRPr lang="sl-SI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/>
                      <a:endParaRPr lang="sl-SI" sz="1600" dirty="0">
                        <a:solidFill>
                          <a:srgbClr val="CB05A1"/>
                        </a:solidFill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01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Regija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Št. Kand. 2023/24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Št. Kand. 2024/25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Razlika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ŠTEVILO MEST 24/25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Gorenjska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Goriška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43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Jugovzhodna Slovenija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Primorsko</a:t>
                      </a:r>
                      <a:r>
                        <a:rPr lang="sl-SI" sz="160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notranjska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Obalno-Kraška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Osrednjeslovenska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Podravska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419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Pomurska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965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Zasavska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556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736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21.571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21.305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26.066 </a:t>
                      </a:r>
                      <a:r>
                        <a:rPr lang="sl-SI" sz="1200" b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(lani 25.560)</a:t>
                      </a:r>
                      <a:endParaRPr lang="sl-SI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575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90500" y="714366"/>
            <a:ext cx="8569325" cy="5689600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 fontScale="92500"/>
          </a:bodyPr>
          <a:lstStyle/>
          <a:p>
            <a:pPr marL="381000" indent="-381000" algn="ctr">
              <a:spcBef>
                <a:spcPts val="0"/>
              </a:spcBef>
              <a:buNone/>
              <a:defRPr/>
            </a:pPr>
            <a:r>
              <a:rPr lang="sl-S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POMEMBNI DATUMI ZA VPIS V SŠ</a:t>
            </a:r>
          </a:p>
          <a:p>
            <a:pPr marL="381000" indent="-381000" algn="ctr">
              <a:spcBef>
                <a:spcPts val="0"/>
              </a:spcBef>
              <a:buNone/>
              <a:defRPr/>
            </a:pPr>
            <a:endParaRPr lang="sl-SI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marec -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prijava na opravljanje preizkusa nadarjenosti / izpolnjevanje športnih pogojev;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 8. in 20. marcem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preizkusi na šolah;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28. marca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posredovanje potrdil o opravljenih preizkusih;</a:t>
            </a:r>
            <a:endParaRPr lang="sl-SI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april – </a:t>
            </a:r>
            <a:r>
              <a:rPr lang="sl-S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zadnji dan prijav;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april -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objava stanja prijav;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 april - 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zadnji dan prenosa prijav;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14. junija do 12. ure - vnos ocen 9. razreda - svetovalni delavci OŠ!!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– 21. junij -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izvedba 1. kroga izbirnega postopka;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 junij do 15. ure -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prijava v 2. krogu izbirnega postopka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julij do 9. ure - 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izvedba 2. kroga izbirnega postopka (MVI).</a:t>
            </a:r>
          </a:p>
          <a:p>
            <a:pPr marL="57150" indent="0">
              <a:spcBef>
                <a:spcPts val="0"/>
              </a:spcBef>
              <a:buNone/>
              <a:defRPr/>
            </a:pPr>
            <a:endParaRPr lang="sl-S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974073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45364" y="1070982"/>
            <a:ext cx="8569325" cy="5689600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/>
          </a:bodyPr>
          <a:lstStyle/>
          <a:p>
            <a:pPr marL="381000" indent="-381000" algn="ctr">
              <a:spcBef>
                <a:spcPts val="0"/>
              </a:spcBef>
              <a:buNone/>
              <a:defRPr/>
            </a:pPr>
            <a:r>
              <a:rPr lang="sl-S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POMEMBNI DATUMI ZA VPIS V PROGRAME PTI, PT in MT</a:t>
            </a:r>
          </a:p>
          <a:p>
            <a:pPr marL="381000" indent="-381000" algn="ctr">
              <a:spcBef>
                <a:spcPts val="0"/>
              </a:spcBef>
              <a:buNone/>
              <a:defRPr/>
            </a:pPr>
            <a:endParaRPr lang="sl-SI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l-SI" sz="2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Vpis v programe PTI</a:t>
            </a:r>
          </a:p>
          <a:p>
            <a:pPr>
              <a:spcBef>
                <a:spcPts val="0"/>
              </a:spcBef>
            </a:pPr>
            <a:r>
              <a:rPr lang="sl-SI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maj - zadnji dan prijav,</a:t>
            </a:r>
          </a:p>
          <a:p>
            <a:pPr>
              <a:spcBef>
                <a:spcPts val="0"/>
              </a:spcBef>
            </a:pP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maj -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objava stanja prijav,</a:t>
            </a:r>
          </a:p>
          <a:p>
            <a:pPr>
              <a:spcBef>
                <a:spcPts val="0"/>
              </a:spcBef>
            </a:pP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junij -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zadnji dan prenosa prijav,</a:t>
            </a:r>
          </a:p>
          <a:p>
            <a:pPr>
              <a:spcBef>
                <a:spcPts val="0"/>
              </a:spcBef>
            </a:pP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3. julija -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izvedba vpisa;</a:t>
            </a:r>
          </a:p>
          <a:p>
            <a:pPr marL="0" indent="0">
              <a:spcBef>
                <a:spcPts val="0"/>
              </a:spcBef>
              <a:buNone/>
            </a:pPr>
            <a:endParaRPr lang="sl-SI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l-SI" sz="2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Vpis v programe PT in MT</a:t>
            </a:r>
          </a:p>
          <a:p>
            <a:pPr>
              <a:spcBef>
                <a:spcPts val="0"/>
              </a:spcBef>
            </a:pPr>
            <a:r>
              <a:rPr lang="sl-SI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september - zadnji dan prijav, </a:t>
            </a:r>
          </a:p>
          <a:p>
            <a:pPr>
              <a:spcBef>
                <a:spcPts val="0"/>
              </a:spcBef>
            </a:pPr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10. september - </a:t>
            </a:r>
            <a: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  <a:t>objava stanja prijav,</a:t>
            </a:r>
          </a:p>
          <a:p>
            <a:pPr>
              <a:spcBef>
                <a:spcPts val="0"/>
              </a:spcBef>
            </a:pPr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26. - 27. september - </a:t>
            </a:r>
            <a: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  <a:t>izvedba vpisa.</a:t>
            </a:r>
          </a:p>
          <a:p>
            <a:pPr eaLnBrk="1" hangingPunct="1"/>
            <a:endParaRPr lang="sl-SI" sz="2600" dirty="0"/>
          </a:p>
          <a:p>
            <a:pPr marL="57150" indent="0">
              <a:spcBef>
                <a:spcPts val="0"/>
              </a:spcBef>
              <a:buNone/>
              <a:defRPr/>
            </a:pPr>
            <a:endParaRPr lang="sl-S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490284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7892" y="1168400"/>
            <a:ext cx="8569325" cy="5689600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/>
          </a:bodyPr>
          <a:lstStyle/>
          <a:p>
            <a:pPr marL="381000" indent="-381000" algn="ctr">
              <a:spcBef>
                <a:spcPts val="0"/>
              </a:spcBef>
              <a:buNone/>
              <a:defRPr/>
            </a:pPr>
            <a:r>
              <a:rPr lang="sl-S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RAZPIS MEST V DIJAŠKIH DOMOVIH</a:t>
            </a:r>
          </a:p>
          <a:p>
            <a:pPr marL="381000" indent="-381000" algn="ctr">
              <a:spcBef>
                <a:spcPts val="0"/>
              </a:spcBef>
              <a:buNone/>
              <a:defRPr/>
            </a:pPr>
            <a:endParaRPr lang="sl-SI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novince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vzgojnem programu dijaških domov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šolsko leto 2024/2025 predvidenih </a:t>
            </a:r>
            <a:r>
              <a:rPr lang="sl-SI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skupaj 2.094 mest</a:t>
            </a: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endParaRPr lang="sl-SI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 j. sicer 70 mest manj kot za lansko šolsko leto, vendar še vedno 97 prostih mest več, kot je bilo lani dejansko sprejetih novincev.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2042548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4508" y="584200"/>
            <a:ext cx="8569325" cy="5689600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 lnSpcReduction="10000"/>
          </a:bodyPr>
          <a:lstStyle/>
          <a:p>
            <a:pPr marL="381000" indent="-381000" algn="ctr">
              <a:spcBef>
                <a:spcPts val="0"/>
              </a:spcBef>
              <a:buNone/>
              <a:defRPr/>
            </a:pPr>
            <a:r>
              <a:rPr lang="sl-S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ROKOVNIK ZA VPIS DIJAŠKI DOM</a:t>
            </a:r>
          </a:p>
          <a:p>
            <a:pPr marL="381000" indent="-381000" algn="ctr">
              <a:spcBef>
                <a:spcPts val="0"/>
              </a:spcBef>
              <a:buNone/>
              <a:defRPr/>
            </a:pPr>
            <a:endParaRPr lang="sl-SI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april - </a:t>
            </a: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zadnji dan prijav;</a:t>
            </a:r>
          </a:p>
          <a:p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julij - zadnji dan prenosa prijav </a:t>
            </a:r>
            <a:r>
              <a:rPr lang="sl-SI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 tega roka lahko prvo prijavo oddajo tudi kandidati, ki bi zaradi vpisa v drugo srednjo šolo v drugem krogu želeli bivati v DD in se predhodno še niso prijavili v noben DD);</a:t>
            </a:r>
          </a:p>
          <a:p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Vpis v DD </a:t>
            </a:r>
            <a:r>
              <a:rPr lang="sl-SI" sz="2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brez omejitve vpisa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4. do 10. julija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Vpis v DD </a:t>
            </a:r>
            <a:r>
              <a:rPr lang="sl-SI" sz="2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omejitvijo vpisa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12. julija</a:t>
            </a:r>
            <a:endParaRPr lang="sl-SI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12. julija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 potekal tudi vpis na prosta mesta za kandidate, ki niso bili izbrani v DD z omejitvijo vpisa;</a:t>
            </a:r>
          </a:p>
          <a:p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tem datumu in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30. septembra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 še vpis na prosta mesta za kandidate, ki se niso prijavili v roku </a:t>
            </a:r>
            <a:r>
              <a:rPr lang="sl-SI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 2. aprila 2024). </a:t>
            </a:r>
          </a:p>
          <a:p>
            <a:r>
              <a:rPr lang="sl-SI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Kontaktna oseba: ga. Urška Zobec, tel.: 01/400 5421, e-pošta: urska.zobec@gov.si</a:t>
            </a:r>
          </a:p>
          <a:p>
            <a:pPr eaLnBrk="1" hangingPunct="1"/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endParaRPr lang="sl-SI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2972771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36220" y="824094"/>
            <a:ext cx="8569325" cy="5689600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/>
          </a:bodyPr>
          <a:lstStyle/>
          <a:p>
            <a:pPr marL="381000" indent="-381000" algn="ctr">
              <a:spcBef>
                <a:spcPts val="0"/>
              </a:spcBef>
              <a:buNone/>
              <a:defRPr/>
            </a:pPr>
            <a:r>
              <a:rPr lang="sl-S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DODATNE INFORMACIJE</a:t>
            </a:r>
          </a:p>
          <a:p>
            <a:pPr marL="381000" indent="-381000" algn="ctr">
              <a:spcBef>
                <a:spcPts val="0"/>
              </a:spcBef>
              <a:buNone/>
              <a:defRPr/>
            </a:pPr>
            <a:endParaRPr lang="sl-SI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Pojasnilo glede nove vpisne aplikacije –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izvedba prijavno – vpisnega postopka letošnjih devetošolcev z obstoječo vpisno aplikacijo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Izvedba prijavno – vpisnega postopka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(izvedba informativnih </a:t>
            </a:r>
            <a:r>
              <a:rPr lang="sl-SI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dnevov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izvedba preizkusov nadarjenosti, prenos prijavnic preko elektronske pošte, vpis) – enako kot lansko leto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Vpis oseb z začasno zaščito v srednje šole –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enak postopek in enaka pravila kot doslej;</a:t>
            </a:r>
          </a:p>
          <a:p>
            <a:pPr algn="just"/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Sodelovanje kandidatov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ki so se predhodno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šolali v tujini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 prvem in drugem krogu izbirnega postopka in njihova pravočasna predložitev listin o zaključku obveznega šolanja.</a:t>
            </a:r>
          </a:p>
          <a:p>
            <a:pPr algn="just"/>
            <a:endParaRPr lang="sl-SI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sl-SI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/>
          </a:p>
          <a:p>
            <a:endParaRPr lang="sl-SI" sz="2400" dirty="0"/>
          </a:p>
          <a:p>
            <a:pPr eaLnBrk="1" hangingPunct="1"/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endParaRPr lang="sl-SI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3514227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1" y="783771"/>
            <a:ext cx="7615646" cy="4950823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/>
          </a:bodyPr>
          <a:lstStyle/>
          <a:p>
            <a:pPr eaLnBrk="1" hangingPunct="1"/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endParaRPr lang="sl-SI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E7D012AB-F6A2-4365-A93B-E0CD73E8C8F9}"/>
              </a:ext>
            </a:extLst>
          </p:cNvPr>
          <p:cNvSpPr txBox="1"/>
          <p:nvPr/>
        </p:nvSpPr>
        <p:spPr>
          <a:xfrm>
            <a:off x="1188720" y="2644170"/>
            <a:ext cx="745236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sz="2800" b="1" dirty="0">
                <a:latin typeface="Arial" panose="020B0604020202020204" pitchFamily="34" charset="0"/>
                <a:cs typeface="Arial" panose="020B0604020202020204" pitchFamily="34" charset="0"/>
              </a:rPr>
              <a:t>H V A L A</a:t>
            </a:r>
          </a:p>
          <a:p>
            <a:pPr algn="ctr"/>
            <a:endParaRPr lang="sl-S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l-SI" sz="28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mateja.gornik-mrvar@gov.si</a:t>
            </a:r>
            <a:endParaRPr lang="sl-S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l-SI" sz="2800" b="1" dirty="0">
                <a:latin typeface="Arial" panose="020B0604020202020204" pitchFamily="34" charset="0"/>
                <a:cs typeface="Arial" panose="020B0604020202020204" pitchFamily="34" charset="0"/>
              </a:rPr>
              <a:t>Tel.: 01/400 5311</a:t>
            </a:r>
          </a:p>
        </p:txBody>
      </p:sp>
    </p:spTree>
    <p:extLst>
      <p:ext uri="{BB962C8B-B14F-4D97-AF65-F5344CB8AC3E}">
        <p14:creationId xmlns:p14="http://schemas.microsoft.com/office/powerpoint/2010/main" val="361221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10165"/>
              </p:ext>
            </p:extLst>
          </p:nvPr>
        </p:nvGraphicFramePr>
        <p:xfrm>
          <a:off x="566928" y="411480"/>
          <a:ext cx="9208007" cy="6025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5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0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2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8122">
                <a:tc>
                  <a:txBody>
                    <a:bodyPr/>
                    <a:lstStyle/>
                    <a:p>
                      <a:pPr algn="l" fontAlgn="b"/>
                      <a:r>
                        <a:rPr lang="sl-SI" sz="2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SLOVENIJA</a:t>
                      </a:r>
                      <a:endParaRPr lang="sl-SI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720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PROGRAMI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2023/24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DELEŽ RAZPISANIH MEST </a:t>
                      </a:r>
                    </a:p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2023/24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VPIS 2023/24          1. l.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DELEŽ VPISA V 1. l. 2023/24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2024/25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DELEŽ RAZPISANIH MEST 2024/2025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069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NPI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424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21,9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424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SSTI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40,5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42,3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21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GIM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21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Splošna GIM</a:t>
                      </a:r>
                      <a:endParaRPr lang="sl-SI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23,3</a:t>
                      </a:r>
                      <a:endParaRPr lang="sl-SI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25,7</a:t>
                      </a:r>
                      <a:endParaRPr lang="sl-SI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857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Strokovna GIM</a:t>
                      </a:r>
                      <a:endParaRPr lang="sl-SI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  <a:endParaRPr lang="sl-SI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  <a:endParaRPr lang="sl-SI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857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25.560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24.469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sl-SI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26.066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95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kon 5">
            <a:extLst>
              <a:ext uri="{FF2B5EF4-FFF2-40B4-BE49-F238E27FC236}">
                <a16:creationId xmlns:a16="http://schemas.microsoft.com/office/drawing/2014/main" id="{94DAC12A-775C-45E3-9003-C3753F1F58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63405"/>
              </p:ext>
            </p:extLst>
          </p:nvPr>
        </p:nvGraphicFramePr>
        <p:xfrm>
          <a:off x="338328" y="411480"/>
          <a:ext cx="9409176" cy="6117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E97C49B6-4850-AC66-AC79-DD526C9687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031713"/>
              </p:ext>
            </p:extLst>
          </p:nvPr>
        </p:nvGraphicFramePr>
        <p:xfrm>
          <a:off x="785445" y="515815"/>
          <a:ext cx="9519139" cy="5591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581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2279576" y="404665"/>
            <a:ext cx="75608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sl-SI" b="1"/>
          </a:p>
          <a:p>
            <a:pPr>
              <a:spcAft>
                <a:spcPts val="600"/>
              </a:spcAft>
            </a:pPr>
            <a:endParaRPr lang="sl-SI" b="1"/>
          </a:p>
          <a:p>
            <a:pPr algn="ctr">
              <a:spcAft>
                <a:spcPts val="600"/>
              </a:spcAft>
            </a:pPr>
            <a:endParaRPr lang="sl-SI" sz="2200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Grafikon 6">
            <a:extLst>
              <a:ext uri="{FF2B5EF4-FFF2-40B4-BE49-F238E27FC236}">
                <a16:creationId xmlns:a16="http://schemas.microsoft.com/office/drawing/2014/main" id="{D7387D83-C39A-0F23-CC7E-1A77F52B3F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434373"/>
              </p:ext>
            </p:extLst>
          </p:nvPr>
        </p:nvGraphicFramePr>
        <p:xfrm>
          <a:off x="638126" y="1066377"/>
          <a:ext cx="7478946" cy="460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44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744207"/>
              </p:ext>
            </p:extLst>
          </p:nvPr>
        </p:nvGraphicFramePr>
        <p:xfrm>
          <a:off x="402337" y="265176"/>
          <a:ext cx="9139172" cy="6236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7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2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2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85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0355">
                <a:tc gridSpan="6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ZA PROGRAME POKLICNO-TEHNIŠKEGA IZOBRAŽEVANJA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79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REGIJA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za vpis v š.l. 2023/24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Št. vpisanih dijakov v š. l.  23/24 (začetni letnik)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Št. vpisanih dijakov v š. l. 23/24 (tretji letnik SPI)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za vpis v šolsko leto 2024/25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0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5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KOROŠKA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16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PRIMORSKO</a:t>
                      </a:r>
                      <a:r>
                        <a:rPr lang="sl-SI" sz="16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NOTRANJSKA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POMURSKA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01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3.120</a:t>
                      </a: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2.067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3.357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3.132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65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746084"/>
              </p:ext>
            </p:extLst>
          </p:nvPr>
        </p:nvGraphicFramePr>
        <p:xfrm>
          <a:off x="630937" y="365760"/>
          <a:ext cx="8961120" cy="5797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7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2191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MEST ZA PROGRAM MATURITETNI TEČAJ</a:t>
                      </a:r>
                      <a:endParaRPr lang="sl-SI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24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za vpis v š. l. 23/24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Št. vpisanih dijakov v š.l.  23/24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za vpis v š. l. 24/25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31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5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5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5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5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5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5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POMURSKA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5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5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432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734">
                <a:tc>
                  <a:txBody>
                    <a:bodyPr/>
                    <a:lstStyle/>
                    <a:p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sl-SI" sz="1600" b="0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070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ZASEBNE ŠOLE - LJ.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721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221693"/>
              </p:ext>
            </p:extLst>
          </p:nvPr>
        </p:nvGraphicFramePr>
        <p:xfrm>
          <a:off x="738816" y="936140"/>
          <a:ext cx="8136904" cy="48428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7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7405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MEST ZA PROGRAME POKLICNIH TEČAJEV</a:t>
                      </a:r>
                      <a:endParaRPr lang="sl-SI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8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23"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556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za vpis v š. l. 23/24</a:t>
                      </a:r>
                      <a:endParaRPr lang="sl-SI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Št. vpisanih dijakov v š.l.  23/24</a:t>
                      </a:r>
                      <a:endParaRPr lang="sl-SI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Razpis za vpis v š. l. 24/25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58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81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81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67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81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58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58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 REGIJE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238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57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26492" y="752602"/>
            <a:ext cx="9818770" cy="6105398"/>
          </a:xfrm>
          <a:noFill/>
          <a:ln>
            <a:solidFill>
              <a:schemeClr val="accent1">
                <a:alpha val="0"/>
              </a:schemeClr>
            </a:solidFill>
          </a:ln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>
            <a:normAutofit fontScale="85000" lnSpcReduction="20000"/>
          </a:bodyPr>
          <a:lstStyle/>
          <a:p>
            <a:pPr marL="381000" indent="-381000" algn="ctr">
              <a:spcBef>
                <a:spcPts val="0"/>
              </a:spcBef>
              <a:buNone/>
              <a:defRPr/>
            </a:pPr>
            <a:r>
              <a:rPr lang="sl-SI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 RAZMESTITVE</a:t>
            </a:r>
          </a:p>
          <a:p>
            <a:pPr marL="381600" lvl="1" indent="-381600">
              <a:spcBef>
                <a:spcPts val="0"/>
              </a:spcBef>
              <a:buNone/>
              <a:defRPr/>
            </a:pPr>
            <a:endParaRPr lang="sl-SI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600" lvl="1" indent="-381600">
              <a:spcBef>
                <a:spcPts val="0"/>
              </a:spcBef>
              <a:buNone/>
              <a:defRPr/>
            </a:pP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Izobraževalni program nižjega poklicnega izobraževanja: </a:t>
            </a:r>
            <a:endParaRPr lang="sl-SI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Pomočnik v biotehniki in oskrbi,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Srednja gostinska in turistična šola Radovljica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Srednja trgovska in </a:t>
            </a:r>
            <a:r>
              <a:rPr lang="sl-SI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aranžerska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šola Ljubljana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Srednja šola Veno Pilon Ajdovščina;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l-SI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600" lvl="1" indent="-381600">
              <a:spcBef>
                <a:spcPts val="0"/>
              </a:spcBef>
              <a:buNone/>
              <a:defRPr/>
            </a:pP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Izobraževalni program srednjega poklicnega izobraževanja: </a:t>
            </a:r>
            <a:endParaRPr lang="sl-SI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Slaščičar,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Srednja šola za gostinstvo in turizem Radenci</a:t>
            </a:r>
            <a: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Mehanik kmetijskih in delovnih strojev,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Grm Novo mesto – Center biotehnike in turizma, Kmetijska šola Grm in biotehniška gimnazija,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Mehatronik</a:t>
            </a: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operater,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Srednja tehniška in poklicna šola Trbovlje;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l-SI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600" lvl="1" indent="-381600">
              <a:spcBef>
                <a:spcPts val="0"/>
              </a:spcBef>
              <a:buNone/>
              <a:defRPr/>
            </a:pP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Izobraževalni programi srednjega strokovnega izobraževanja: </a:t>
            </a:r>
            <a:endParaRPr lang="sl-SI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Farmacevtski tehnik,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Srednja gostinska in turistična šola Radovljica; </a:t>
            </a:r>
          </a:p>
          <a:p>
            <a:pPr marL="402336" lvl="1" indent="0">
              <a:spcBef>
                <a:spcPts val="0"/>
              </a:spcBef>
              <a:buNone/>
              <a:defRPr/>
            </a:pPr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Izobraževalni programi gimnazijskega izobraževanja:</a:t>
            </a:r>
          </a:p>
          <a:p>
            <a:pPr marL="85725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Gimnazija</a:t>
            </a:r>
            <a:r>
              <a:rPr lang="sl-S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Srednja zdravstvena šola Ljubljana,</a:t>
            </a:r>
          </a:p>
          <a:p>
            <a:pPr marL="85725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Ekonomska gimnazija</a:t>
            </a:r>
            <a:r>
              <a:rPr lang="sl-S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Srednja šola za gostinstvo in turizem Maribor,</a:t>
            </a:r>
          </a:p>
          <a:p>
            <a:pPr marL="85725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Tehniška gimnazija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ŠC Škofja Loka, Srednja šola za strojništvo, IN Izobraževalni center Piramida Maribor;</a:t>
            </a:r>
          </a:p>
          <a:p>
            <a:pPr marL="514350" lvl="1" indent="0">
              <a:spcBef>
                <a:spcPts val="0"/>
              </a:spcBef>
              <a:buNone/>
              <a:defRPr/>
            </a:pPr>
            <a:endParaRPr lang="sl-SI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Umetniška gimnazija – glasbena smer, modul Jazz in zabavna glasba </a:t>
            </a:r>
            <a:r>
              <a:rPr lang="sl-SI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Konservatoriju za glasbo in balet Maribor na </a:t>
            </a:r>
            <a:r>
              <a:rPr lang="sl-SI" sz="2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voljo tudi na celotnem programu</a:t>
            </a:r>
            <a:r>
              <a:rPr lang="sl-SI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400" b="1" dirty="0"/>
          </a:p>
          <a:p>
            <a:pPr marL="57150" indent="0">
              <a:spcBef>
                <a:spcPts val="0"/>
              </a:spcBef>
              <a:buNone/>
              <a:defRPr/>
            </a:pPr>
            <a:endParaRPr lang="sl-SI" sz="2400" b="1" dirty="0"/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sl-SI" sz="2000" i="1" dirty="0"/>
          </a:p>
          <a:p>
            <a:pPr marL="800100" lvl="1" indent="-342900">
              <a:lnSpc>
                <a:spcPct val="80000"/>
              </a:lnSpc>
              <a:defRPr/>
            </a:pPr>
            <a:endParaRPr lang="sl-SI" sz="20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2220370750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1821</TotalTime>
  <Words>2309</Words>
  <Application>Microsoft Office PowerPoint</Application>
  <PresentationFormat>Širokozaslonsko</PresentationFormat>
  <Paragraphs>742</Paragraphs>
  <Slides>25</Slides>
  <Notes>11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25</vt:i4>
      </vt:variant>
    </vt:vector>
  </HeadingPairs>
  <TitlesOfParts>
    <vt:vector size="32" baseType="lpstr">
      <vt:lpstr>Arial</vt:lpstr>
      <vt:lpstr>Calibri</vt:lpstr>
      <vt:lpstr>Republika</vt:lpstr>
      <vt:lpstr>Trebuchet MS</vt:lpstr>
      <vt:lpstr>Verdana</vt:lpstr>
      <vt:lpstr>Wingdings 3</vt:lpstr>
      <vt:lpstr>Gladko</vt:lpstr>
      <vt:lpstr>RAZPIS ZA VPIS V SREDNJE ŠOLE  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RAZPIS ZA VPIS V SREDNJE ŠOLE</dc:title>
  <dc:creator>Mateja Gornik Mrvar</dc:creator>
  <cp:lastModifiedBy>Mateja Gornik Mrvar</cp:lastModifiedBy>
  <cp:revision>41</cp:revision>
  <cp:lastPrinted>2024-01-22T08:30:48Z</cp:lastPrinted>
  <dcterms:created xsi:type="dcterms:W3CDTF">2023-01-19T10:19:16Z</dcterms:created>
  <dcterms:modified xsi:type="dcterms:W3CDTF">2024-01-22T12:56:31Z</dcterms:modified>
</cp:coreProperties>
</file>