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2A54C80-263E-416B-A8E0-580EDEADCBDC}" type="datetimeFigureOut">
              <a:rPr lang="en-US" dirty="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si/podrocja/izobrazevanje-znanost-in-sport/stipendij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ic.si/nacionalno-preverjanje-znanja/predmeti-npz/predmeti-v-9%20-razredu/matematika/" TargetMode="External"/><Relationship Id="rId2" Type="http://schemas.openxmlformats.org/officeDocument/2006/relationships/hyperlink" Target="https://www.ric.si/nacionalno-preverjanje-znanja/predmeti-npz/predmeti-v-9%20-razredu/slovenscin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kaminkako.si/" TargetMode="External"/><Relationship Id="rId2" Type="http://schemas.openxmlformats.org/officeDocument/2006/relationships/hyperlink" Target="http://www.mojaizbira.si/" TargetMode="External"/><Relationship Id="rId1" Type="http://schemas.openxmlformats.org/officeDocument/2006/relationships/slideLayout" Target="../slideLayouts/slideLayout2.xml"/><Relationship Id="rId6" Type="http://schemas.openxmlformats.org/officeDocument/2006/relationships/hyperlink" Target="https://pro-mind.si/pro-mind-junior" TargetMode="External"/><Relationship Id="rId5" Type="http://schemas.openxmlformats.org/officeDocument/2006/relationships/hyperlink" Target="http://www.srednjesole.aktualno.si/" TargetMode="External"/><Relationship Id="rId4" Type="http://schemas.openxmlformats.org/officeDocument/2006/relationships/hyperlink" Target="http://www.ess.gov.s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sl-SI" dirty="0" smtClean="0"/>
              <a:t>POKLICNA ORIENTACIJA</a:t>
            </a:r>
            <a:br>
              <a:rPr lang="sl-SI" dirty="0" smtClean="0"/>
            </a:br>
            <a:r>
              <a:rPr lang="sl-SI" dirty="0" smtClean="0"/>
              <a:t>2025/2026</a:t>
            </a:r>
            <a:endParaRPr lang="sl-SI" dirty="0"/>
          </a:p>
        </p:txBody>
      </p:sp>
      <p:sp>
        <p:nvSpPr>
          <p:cNvPr id="3" name="Podnaslov 2"/>
          <p:cNvSpPr>
            <a:spLocks noGrp="1"/>
          </p:cNvSpPr>
          <p:nvPr>
            <p:ph type="subTitle" idx="1"/>
          </p:nvPr>
        </p:nvSpPr>
        <p:spPr/>
        <p:txBody>
          <a:bodyPr/>
          <a:lstStyle/>
          <a:p>
            <a:endParaRPr lang="sl-SI"/>
          </a:p>
        </p:txBody>
      </p:sp>
    </p:spTree>
    <p:extLst>
      <p:ext uri="{BB962C8B-B14F-4D97-AF65-F5344CB8AC3E}">
        <p14:creationId xmlns:p14="http://schemas.microsoft.com/office/powerpoint/2010/main" val="2957460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543698"/>
            <a:ext cx="8596668" cy="1320800"/>
          </a:xfrm>
        </p:spPr>
        <p:txBody>
          <a:bodyPr/>
          <a:lstStyle/>
          <a:p>
            <a:r>
              <a:rPr lang="sl-SI" dirty="0" smtClean="0"/>
              <a:t>OMEJITVE VPISA</a:t>
            </a:r>
            <a:endParaRPr lang="sl-SI"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415385"/>
            <a:ext cx="4129005" cy="3971131"/>
          </a:xfrm>
        </p:spPr>
      </p:pic>
    </p:spTree>
    <p:extLst>
      <p:ext uri="{BB962C8B-B14F-4D97-AF65-F5344CB8AC3E}">
        <p14:creationId xmlns:p14="http://schemas.microsoft.com/office/powerpoint/2010/main" val="3553567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PRIJAVA ZA VPIS	</a:t>
            </a:r>
            <a:endParaRPr lang="sl-SI" dirty="0"/>
          </a:p>
        </p:txBody>
      </p:sp>
      <p:sp>
        <p:nvSpPr>
          <p:cNvPr id="3" name="Označba mesta vsebine 2"/>
          <p:cNvSpPr>
            <a:spLocks noGrp="1"/>
          </p:cNvSpPr>
          <p:nvPr>
            <p:ph idx="1"/>
          </p:nvPr>
        </p:nvSpPr>
        <p:spPr/>
        <p:txBody>
          <a:bodyPr/>
          <a:lstStyle/>
          <a:p>
            <a:r>
              <a:rPr lang="sl-SI" dirty="0" smtClean="0"/>
              <a:t>Učenec/učenka odda ENO izpolnjeno prijavnico (do 2. aprila 2025).</a:t>
            </a:r>
          </a:p>
          <a:p>
            <a:endParaRPr lang="sl-SI" dirty="0"/>
          </a:p>
          <a:p>
            <a:r>
              <a:rPr lang="sl-SI" dirty="0" smtClean="0"/>
              <a:t>Prijavnice priskrbi šola; v primeru elektronskega vpisa, boste prejeli navodila.</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378" y="3306686"/>
            <a:ext cx="4489622" cy="3551314"/>
          </a:xfrm>
          <a:prstGeom prst="rect">
            <a:avLst/>
          </a:prstGeom>
        </p:spPr>
      </p:pic>
    </p:spTree>
    <p:extLst>
      <p:ext uri="{BB962C8B-B14F-4D97-AF65-F5344CB8AC3E}">
        <p14:creationId xmlns:p14="http://schemas.microsoft.com/office/powerpoint/2010/main" val="1054742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600"/>
            <a:ext cx="8596668" cy="787401"/>
          </a:xfrm>
        </p:spPr>
        <p:txBody>
          <a:bodyPr/>
          <a:lstStyle/>
          <a:p>
            <a:r>
              <a:rPr lang="sl-SI" dirty="0" smtClean="0"/>
              <a:t>KAKO DO POKLICNE ODLOČITVE?</a:t>
            </a:r>
            <a:endParaRPr lang="sl-SI" dirty="0"/>
          </a:p>
        </p:txBody>
      </p:sp>
      <p:sp>
        <p:nvSpPr>
          <p:cNvPr id="3" name="Označba mesta vsebine 2"/>
          <p:cNvSpPr>
            <a:spLocks noGrp="1"/>
          </p:cNvSpPr>
          <p:nvPr>
            <p:ph idx="1"/>
          </p:nvPr>
        </p:nvSpPr>
        <p:spPr>
          <a:xfrm>
            <a:off x="292100" y="1397001"/>
            <a:ext cx="8981902" cy="4644362"/>
          </a:xfrm>
        </p:spPr>
        <p:txBody>
          <a:bodyPr/>
          <a:lstStyle/>
          <a:p>
            <a:endParaRPr lang="sl-SI" dirty="0" smtClean="0"/>
          </a:p>
          <a:p>
            <a:r>
              <a:rPr lang="sl-SI" sz="2000" dirty="0" smtClean="0"/>
              <a:t>Vzeti si čas za razmislek, samostojno iskanje informacij</a:t>
            </a:r>
            <a:endParaRPr lang="sl-SI" sz="2000" dirty="0"/>
          </a:p>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pPr marL="0" indent="0">
              <a:buNone/>
            </a:pPr>
            <a:endParaRPr lang="sl-SI" dirty="0"/>
          </a:p>
        </p:txBody>
      </p:sp>
      <p:pic>
        <p:nvPicPr>
          <p:cNvPr id="5" name="Slika 4"/>
          <p:cNvPicPr>
            <a:picLocks noChangeAspect="1"/>
          </p:cNvPicPr>
          <p:nvPr/>
        </p:nvPicPr>
        <p:blipFill>
          <a:blip r:embed="rId2"/>
          <a:stretch>
            <a:fillRect/>
          </a:stretch>
        </p:blipFill>
        <p:spPr>
          <a:xfrm>
            <a:off x="677334" y="2184402"/>
            <a:ext cx="2294796" cy="2704889"/>
          </a:xfrm>
          <a:prstGeom prst="rect">
            <a:avLst/>
          </a:prstGeom>
        </p:spPr>
      </p:pic>
      <p:pic>
        <p:nvPicPr>
          <p:cNvPr id="6" name="Slika 5"/>
          <p:cNvPicPr>
            <a:picLocks noChangeAspect="1"/>
          </p:cNvPicPr>
          <p:nvPr/>
        </p:nvPicPr>
        <p:blipFill>
          <a:blip r:embed="rId3"/>
          <a:stretch>
            <a:fillRect/>
          </a:stretch>
        </p:blipFill>
        <p:spPr>
          <a:xfrm>
            <a:off x="3309208" y="2184402"/>
            <a:ext cx="2406770" cy="2704890"/>
          </a:xfrm>
          <a:prstGeom prst="rect">
            <a:avLst/>
          </a:prstGeom>
        </p:spPr>
      </p:pic>
      <p:pic>
        <p:nvPicPr>
          <p:cNvPr id="7" name="Slika 6"/>
          <p:cNvPicPr>
            <a:picLocks noChangeAspect="1"/>
          </p:cNvPicPr>
          <p:nvPr/>
        </p:nvPicPr>
        <p:blipFill>
          <a:blip r:embed="rId4"/>
          <a:stretch>
            <a:fillRect/>
          </a:stretch>
        </p:blipFill>
        <p:spPr>
          <a:xfrm>
            <a:off x="6227206" y="2184402"/>
            <a:ext cx="2561194" cy="2748415"/>
          </a:xfrm>
          <a:prstGeom prst="rect">
            <a:avLst/>
          </a:prstGeom>
        </p:spPr>
      </p:pic>
      <p:pic>
        <p:nvPicPr>
          <p:cNvPr id="8" name="Slika 7"/>
          <p:cNvPicPr>
            <a:picLocks noChangeAspect="1"/>
          </p:cNvPicPr>
          <p:nvPr/>
        </p:nvPicPr>
        <p:blipFill>
          <a:blip r:embed="rId5"/>
          <a:stretch>
            <a:fillRect/>
          </a:stretch>
        </p:blipFill>
        <p:spPr>
          <a:xfrm>
            <a:off x="8877300" y="0"/>
            <a:ext cx="3314700" cy="6858000"/>
          </a:xfrm>
          <a:prstGeom prst="rect">
            <a:avLst/>
          </a:prstGeom>
        </p:spPr>
      </p:pic>
    </p:spTree>
    <p:extLst>
      <p:ext uri="{BB962C8B-B14F-4D97-AF65-F5344CB8AC3E}">
        <p14:creationId xmlns:p14="http://schemas.microsoft.com/office/powerpoint/2010/main" val="3987959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KAKO DO POKLICNE ODLOČITVE?</a:t>
            </a:r>
            <a:endParaRPr lang="sl-SI" dirty="0"/>
          </a:p>
        </p:txBody>
      </p:sp>
      <p:sp>
        <p:nvSpPr>
          <p:cNvPr id="3" name="Označba mesta vsebine 2"/>
          <p:cNvSpPr>
            <a:spLocks noGrp="1"/>
          </p:cNvSpPr>
          <p:nvPr>
            <p:ph idx="1"/>
          </p:nvPr>
        </p:nvSpPr>
        <p:spPr>
          <a:xfrm>
            <a:off x="677334" y="1511299"/>
            <a:ext cx="8596668" cy="4542763"/>
          </a:xfrm>
        </p:spPr>
        <p:txBody>
          <a:bodyPr/>
          <a:lstStyle/>
          <a:p>
            <a:pPr marL="0" indent="0">
              <a:buNone/>
            </a:pPr>
            <a:r>
              <a:rPr lang="sl-SI" dirty="0" smtClean="0"/>
              <a:t>Ocena osebnosti naj vsebuje naslednje 4 elemente:</a:t>
            </a:r>
          </a:p>
          <a:p>
            <a:r>
              <a:rPr lang="sl-SI" dirty="0" smtClean="0"/>
              <a:t>INTERESI </a:t>
            </a:r>
            <a:r>
              <a:rPr lang="pl-PL" dirty="0"/>
              <a:t>(Kaj mi je všeč in kaj ne</a:t>
            </a:r>
            <a:r>
              <a:rPr lang="pl-PL" dirty="0" smtClean="0"/>
              <a:t>?)</a:t>
            </a:r>
            <a:endParaRPr lang="sl-SI" dirty="0" smtClean="0"/>
          </a:p>
          <a:p>
            <a:r>
              <a:rPr lang="sl-SI" dirty="0" smtClean="0"/>
              <a:t>OSEBNOST (Kaj me dela edinstvenega?)</a:t>
            </a:r>
          </a:p>
          <a:p>
            <a:r>
              <a:rPr lang="sl-SI" dirty="0" smtClean="0"/>
              <a:t>VREDNOTE (Kaj mi je v življenju pomembno?)</a:t>
            </a:r>
          </a:p>
          <a:p>
            <a:r>
              <a:rPr lang="sl-SI" dirty="0" smtClean="0"/>
              <a:t>ZNANJE, VEŠČINE, SPOSOBNOSTI (V čem sem dober, kaj že znam?)</a:t>
            </a:r>
          </a:p>
          <a:p>
            <a:pPr marL="0" indent="0">
              <a:buNone/>
            </a:pPr>
            <a:endParaRPr lang="sl-SI" dirty="0" smtClean="0"/>
          </a:p>
          <a:p>
            <a:endParaRPr lang="sl-SI" dirty="0"/>
          </a:p>
          <a:p>
            <a:endParaRPr lang="sl-SI" dirty="0"/>
          </a:p>
        </p:txBody>
      </p:sp>
      <p:sp>
        <p:nvSpPr>
          <p:cNvPr id="4" name="Ograda vsebine 1"/>
          <p:cNvSpPr txBox="1">
            <a:spLocks/>
          </p:cNvSpPr>
          <p:nvPr/>
        </p:nvSpPr>
        <p:spPr>
          <a:xfrm>
            <a:off x="727096" y="3734908"/>
            <a:ext cx="1919411" cy="1254621"/>
          </a:xfrm>
          <a:prstGeom prst="rect">
            <a:avLst/>
          </a:prstGeom>
          <a:solidFill>
            <a:schemeClr val="accent5">
              <a:lumMod val="40000"/>
              <a:lumOff val="60000"/>
            </a:schemeClr>
          </a:solidFill>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759AA5"/>
              </a:buClr>
              <a:buFont typeface="Symbol" pitchFamily="18" charset="2"/>
              <a:buNone/>
            </a:pPr>
            <a:r>
              <a:rPr lang="sl-SI" sz="2200" dirty="0" smtClean="0">
                <a:solidFill>
                  <a:srgbClr val="1D3641"/>
                </a:solidFill>
              </a:rPr>
              <a:t>INTERESI</a:t>
            </a:r>
          </a:p>
          <a:p>
            <a:pPr marL="0" indent="0">
              <a:buClr>
                <a:srgbClr val="759AA5"/>
              </a:buClr>
              <a:buFont typeface="Symbol" pitchFamily="18" charset="2"/>
              <a:buNone/>
            </a:pPr>
            <a:r>
              <a:rPr lang="sl-SI" sz="1600" dirty="0" smtClean="0">
                <a:solidFill>
                  <a:srgbClr val="1D3641"/>
                </a:solidFill>
              </a:rPr>
              <a:t>Kaj me zanima?</a:t>
            </a:r>
          </a:p>
          <a:p>
            <a:pPr marL="0" indent="0">
              <a:buClr>
                <a:srgbClr val="759AA5"/>
              </a:buClr>
              <a:buFont typeface="Symbol" pitchFamily="18" charset="2"/>
              <a:buNone/>
            </a:pPr>
            <a:r>
              <a:rPr lang="sl-SI" sz="1600" dirty="0" smtClean="0">
                <a:solidFill>
                  <a:srgbClr val="1D3641"/>
                </a:solidFill>
              </a:rPr>
              <a:t>S čim se rad ukvarjam?</a:t>
            </a:r>
          </a:p>
        </p:txBody>
      </p:sp>
      <p:sp>
        <p:nvSpPr>
          <p:cNvPr id="5" name="Ograda vsebine 1"/>
          <p:cNvSpPr txBox="1">
            <a:spLocks/>
          </p:cNvSpPr>
          <p:nvPr/>
        </p:nvSpPr>
        <p:spPr>
          <a:xfrm>
            <a:off x="2851457" y="3748188"/>
            <a:ext cx="2124211" cy="1254621"/>
          </a:xfrm>
          <a:prstGeom prst="rect">
            <a:avLst/>
          </a:prstGeom>
          <a:solidFill>
            <a:srgbClr val="92D050"/>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759AA5"/>
              </a:buClr>
              <a:buFont typeface="Symbol" pitchFamily="18" charset="2"/>
              <a:buNone/>
            </a:pPr>
            <a:r>
              <a:rPr lang="sl-SI" dirty="0" smtClean="0">
                <a:solidFill>
                  <a:srgbClr val="1D3641"/>
                </a:solidFill>
              </a:rPr>
              <a:t>SPOSOBNOSTI</a:t>
            </a:r>
          </a:p>
          <a:p>
            <a:pPr marL="0" indent="0">
              <a:buClr>
                <a:srgbClr val="759AA5"/>
              </a:buClr>
              <a:buFont typeface="Symbol" pitchFamily="18" charset="2"/>
              <a:buNone/>
            </a:pPr>
            <a:r>
              <a:rPr lang="sl-SI" sz="1700" dirty="0">
                <a:solidFill>
                  <a:srgbClr val="1D3641"/>
                </a:solidFill>
              </a:rPr>
              <a:t>Kaj zmorem?</a:t>
            </a:r>
          </a:p>
          <a:p>
            <a:pPr marL="0" indent="0">
              <a:buClr>
                <a:srgbClr val="759AA5"/>
              </a:buClr>
              <a:buFont typeface="Symbol" pitchFamily="18" charset="2"/>
              <a:buNone/>
            </a:pPr>
            <a:r>
              <a:rPr lang="sl-SI" sz="1700" dirty="0">
                <a:solidFill>
                  <a:srgbClr val="1D3641"/>
                </a:solidFill>
              </a:rPr>
              <a:t>Koliko zmorem?</a:t>
            </a:r>
          </a:p>
        </p:txBody>
      </p:sp>
      <p:sp>
        <p:nvSpPr>
          <p:cNvPr id="6" name="Ograda vsebine 1"/>
          <p:cNvSpPr txBox="1">
            <a:spLocks/>
          </p:cNvSpPr>
          <p:nvPr/>
        </p:nvSpPr>
        <p:spPr>
          <a:xfrm>
            <a:off x="5180618" y="3748189"/>
            <a:ext cx="1944216" cy="1254621"/>
          </a:xfrm>
          <a:prstGeom prst="rect">
            <a:avLst/>
          </a:prstGeom>
          <a:solidFill>
            <a:schemeClr val="bg1">
              <a:lumMod val="75000"/>
            </a:schemeClr>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759AA5"/>
              </a:buClr>
              <a:buFont typeface="Symbol" pitchFamily="18" charset="2"/>
              <a:buNone/>
            </a:pPr>
            <a:r>
              <a:rPr lang="sl-SI" sz="2200" dirty="0" smtClean="0">
                <a:solidFill>
                  <a:srgbClr val="1D3641"/>
                </a:solidFill>
              </a:rPr>
              <a:t>NAVADE</a:t>
            </a:r>
          </a:p>
          <a:p>
            <a:pPr marL="0" indent="0">
              <a:buClr>
                <a:srgbClr val="759AA5"/>
              </a:buClr>
              <a:buFont typeface="Symbol" pitchFamily="18" charset="2"/>
              <a:buNone/>
            </a:pPr>
            <a:r>
              <a:rPr lang="sl-SI" sz="1600" dirty="0" smtClean="0">
                <a:solidFill>
                  <a:srgbClr val="1D3641"/>
                </a:solidFill>
              </a:rPr>
              <a:t>Kaj in koliko delam?</a:t>
            </a:r>
          </a:p>
        </p:txBody>
      </p:sp>
      <p:sp>
        <p:nvSpPr>
          <p:cNvPr id="7" name="Ograda vsebine 1"/>
          <p:cNvSpPr txBox="1">
            <a:spLocks/>
          </p:cNvSpPr>
          <p:nvPr/>
        </p:nvSpPr>
        <p:spPr>
          <a:xfrm>
            <a:off x="673054" y="5201410"/>
            <a:ext cx="1923691" cy="1254621"/>
          </a:xfrm>
          <a:prstGeom prst="rect">
            <a:avLst/>
          </a:prstGeom>
          <a:solidFill>
            <a:srgbClr val="FFFF99"/>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759AA5"/>
              </a:buClr>
              <a:buFont typeface="Symbol" pitchFamily="18" charset="2"/>
              <a:buNone/>
            </a:pPr>
            <a:r>
              <a:rPr lang="sl-SI" sz="2200" dirty="0">
                <a:solidFill>
                  <a:srgbClr val="1D3641"/>
                </a:solidFill>
              </a:rPr>
              <a:t>ZNANJA IN SPRETNOSTI</a:t>
            </a:r>
          </a:p>
        </p:txBody>
      </p:sp>
      <p:sp>
        <p:nvSpPr>
          <p:cNvPr id="8" name="Ograda vsebine 1"/>
          <p:cNvSpPr txBox="1">
            <a:spLocks/>
          </p:cNvSpPr>
          <p:nvPr/>
        </p:nvSpPr>
        <p:spPr>
          <a:xfrm>
            <a:off x="2829046" y="5201409"/>
            <a:ext cx="2119271" cy="1254621"/>
          </a:xfrm>
          <a:prstGeom prst="rect">
            <a:avLst/>
          </a:prstGeom>
          <a:solidFill>
            <a:schemeClr val="tx2">
              <a:lumMod val="25000"/>
              <a:lumOff val="75000"/>
            </a:schemeClr>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759AA5"/>
              </a:buClr>
              <a:buNone/>
            </a:pPr>
            <a:r>
              <a:rPr lang="sl-SI" sz="2200" smtClean="0">
                <a:solidFill>
                  <a:srgbClr val="1D3641"/>
                </a:solidFill>
              </a:rPr>
              <a:t> ZNAČAJSKE LASTNOSTI</a:t>
            </a:r>
            <a:endParaRPr lang="sl-SI" sz="2200" dirty="0">
              <a:solidFill>
                <a:srgbClr val="1D3641"/>
              </a:solidFill>
            </a:endParaRPr>
          </a:p>
        </p:txBody>
      </p:sp>
      <p:pic>
        <p:nvPicPr>
          <p:cNvPr id="10" name="Slika 9"/>
          <p:cNvPicPr>
            <a:picLocks noChangeAspect="1"/>
          </p:cNvPicPr>
          <p:nvPr/>
        </p:nvPicPr>
        <p:blipFill>
          <a:blip r:embed="rId2"/>
          <a:stretch>
            <a:fillRect/>
          </a:stretch>
        </p:blipFill>
        <p:spPr>
          <a:xfrm>
            <a:off x="5180618" y="5179438"/>
            <a:ext cx="2030144" cy="1298561"/>
          </a:xfrm>
          <a:prstGeom prst="rect">
            <a:avLst/>
          </a:prstGeom>
        </p:spPr>
      </p:pic>
      <p:pic>
        <p:nvPicPr>
          <p:cNvPr id="11" name="Slika 10"/>
          <p:cNvPicPr>
            <a:picLocks noChangeAspect="1"/>
          </p:cNvPicPr>
          <p:nvPr/>
        </p:nvPicPr>
        <p:blipFill>
          <a:blip r:embed="rId3"/>
          <a:stretch>
            <a:fillRect/>
          </a:stretch>
        </p:blipFill>
        <p:spPr>
          <a:xfrm>
            <a:off x="8712200" y="3785875"/>
            <a:ext cx="3479800" cy="3072125"/>
          </a:xfrm>
          <a:prstGeom prst="rect">
            <a:avLst/>
          </a:prstGeom>
        </p:spPr>
      </p:pic>
    </p:spTree>
    <p:extLst>
      <p:ext uri="{BB962C8B-B14F-4D97-AF65-F5344CB8AC3E}">
        <p14:creationId xmlns:p14="http://schemas.microsoft.com/office/powerpoint/2010/main" val="2436800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TRIJE TIPI SREDNJEŠOLCEV</a:t>
            </a:r>
            <a:endParaRPr lang="sl-SI" dirty="0"/>
          </a:p>
        </p:txBody>
      </p:sp>
      <p:sp>
        <p:nvSpPr>
          <p:cNvPr id="3" name="Označba mesta vsebine 2"/>
          <p:cNvSpPr>
            <a:spLocks noGrp="1"/>
          </p:cNvSpPr>
          <p:nvPr>
            <p:ph idx="1"/>
          </p:nvPr>
        </p:nvSpPr>
        <p:spPr/>
        <p:txBody>
          <a:bodyPr/>
          <a:lstStyle/>
          <a:p>
            <a:pPr>
              <a:buFontTx/>
              <a:buNone/>
            </a:pPr>
            <a:r>
              <a:rPr lang="sl-SI" altLang="sl-SI" b="1" dirty="0">
                <a:latin typeface="Calibri" panose="020F0502020204030204" pitchFamily="34" charset="0"/>
              </a:rPr>
              <a:t>1.TIP: UČENEC POKLICNE ŠOLE</a:t>
            </a:r>
            <a:r>
              <a:rPr lang="sl-SI" altLang="sl-SI" dirty="0">
                <a:latin typeface="Calibri" panose="020F0502020204030204" pitchFamily="34" charset="0"/>
              </a:rPr>
              <a:t> : je zelo konkreten, praktičen, ročno spreten, zanimajo ga praktične stvari, konkretni rezultati in določena področja... Izobraževanje ga ne zanima preveč, čeprav je učno lahko zelo uspešen, v življenju ima konkretne cilje in je poklicno precej profiliran.</a:t>
            </a:r>
          </a:p>
          <a:p>
            <a:pPr>
              <a:buFontTx/>
              <a:buNone/>
            </a:pPr>
            <a:r>
              <a:rPr lang="sl-SI" altLang="sl-SI" b="1" dirty="0">
                <a:latin typeface="Calibri" panose="020F0502020204030204" pitchFamily="34" charset="0"/>
              </a:rPr>
              <a:t>2.TIP: DIJAK SREDNJE STROKOVNE ŠOLE</a:t>
            </a:r>
            <a:r>
              <a:rPr lang="sl-SI" altLang="sl-SI" dirty="0">
                <a:latin typeface="Calibri" panose="020F0502020204030204" pitchFamily="34" charset="0"/>
              </a:rPr>
              <a:t>: zanima ga veliko stvari z ožjega področja, je konkreten, praktičen, poglablja se v stvari, kjer vidi rezultate svojega dela. Učno je uspešen in ima dobre učne navade, poklicno je vsaj delno profiliran.</a:t>
            </a:r>
          </a:p>
          <a:p>
            <a:pPr>
              <a:buFontTx/>
              <a:buNone/>
            </a:pPr>
            <a:r>
              <a:rPr lang="sl-SI" altLang="sl-SI" b="1" dirty="0">
                <a:latin typeface="Calibri" panose="020F0502020204030204" pitchFamily="34" charset="0"/>
              </a:rPr>
              <a:t>3.TIP: GIMNAZIJEC</a:t>
            </a:r>
            <a:r>
              <a:rPr lang="sl-SI" altLang="sl-SI" dirty="0">
                <a:latin typeface="Calibri" panose="020F0502020204030204" pitchFamily="34" charset="0"/>
              </a:rPr>
              <a:t>: veliko različnih interesov, vse ga zanima, rad se poglablja v stvari, ni zadovoljen s površnimi informacijami, razvito ima abstraktno mišljenje... Ima dobre učne navade, dobre ocene, poklicno ni profiliran.</a:t>
            </a:r>
          </a:p>
          <a:p>
            <a:endParaRPr lang="sl-SI" dirty="0"/>
          </a:p>
        </p:txBody>
      </p:sp>
    </p:spTree>
    <p:extLst>
      <p:ext uri="{BB962C8B-B14F-4D97-AF65-F5344CB8AC3E}">
        <p14:creationId xmlns:p14="http://schemas.microsoft.com/office/powerpoint/2010/main" val="1281960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ŠTIPENDIJE</a:t>
            </a:r>
            <a:endParaRPr lang="sl-SI" dirty="0"/>
          </a:p>
        </p:txBody>
      </p:sp>
      <p:sp>
        <p:nvSpPr>
          <p:cNvPr id="3" name="Označba mesta vsebine 2"/>
          <p:cNvSpPr>
            <a:spLocks noGrp="1"/>
          </p:cNvSpPr>
          <p:nvPr>
            <p:ph idx="1"/>
          </p:nvPr>
        </p:nvSpPr>
        <p:spPr/>
        <p:txBody>
          <a:bodyPr/>
          <a:lstStyle/>
          <a:p>
            <a:r>
              <a:rPr lang="sl-SI" sz="2400" dirty="0" smtClean="0"/>
              <a:t>Državne</a:t>
            </a:r>
          </a:p>
          <a:p>
            <a:r>
              <a:rPr lang="sl-SI" sz="2400" dirty="0" smtClean="0"/>
              <a:t>Zoisove</a:t>
            </a:r>
          </a:p>
          <a:p>
            <a:r>
              <a:rPr lang="sl-SI" sz="2400" dirty="0" smtClean="0"/>
              <a:t>Štipendije za deficitarne poklice</a:t>
            </a:r>
          </a:p>
          <a:p>
            <a:r>
              <a:rPr lang="sl-SI" sz="2400" dirty="0" smtClean="0"/>
              <a:t>Sofinancirane kadrovske štipendije</a:t>
            </a:r>
          </a:p>
          <a:p>
            <a:endParaRPr lang="sl-SI" dirty="0"/>
          </a:p>
          <a:p>
            <a:r>
              <a:rPr lang="sl-SI" dirty="0">
                <a:hlinkClick r:id="rId2"/>
              </a:rPr>
              <a:t>https://www.gov.si/podrocja/izobrazevanje-znanost-in-sport/stipendije</a:t>
            </a:r>
            <a:r>
              <a:rPr lang="sl-SI" dirty="0" smtClean="0">
                <a:hlinkClick r:id="rId2"/>
              </a:rPr>
              <a:t>/</a:t>
            </a:r>
            <a:endParaRPr lang="sl-SI" dirty="0" smtClean="0"/>
          </a:p>
          <a:p>
            <a:r>
              <a:rPr lang="sl-SI" dirty="0"/>
              <a:t>https://www.srips-rs.si/stipendije</a:t>
            </a:r>
          </a:p>
        </p:txBody>
      </p:sp>
    </p:spTree>
    <p:extLst>
      <p:ext uri="{BB962C8B-B14F-4D97-AF65-F5344CB8AC3E}">
        <p14:creationId xmlns:p14="http://schemas.microsoft.com/office/powerpoint/2010/main" val="1789445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DRŽAVNA ŠTIPENDIJA</a:t>
            </a:r>
            <a:endParaRPr lang="sl-SI" dirty="0"/>
          </a:p>
        </p:txBody>
      </p:sp>
      <p:sp>
        <p:nvSpPr>
          <p:cNvPr id="3" name="Označba mesta vsebine 2"/>
          <p:cNvSpPr>
            <a:spLocks noGrp="1"/>
          </p:cNvSpPr>
          <p:nvPr>
            <p:ph idx="1"/>
          </p:nvPr>
        </p:nvSpPr>
        <p:spPr/>
        <p:txBody>
          <a:bodyPr/>
          <a:lstStyle/>
          <a:p>
            <a:pPr marL="0" indent="0">
              <a:buNone/>
            </a:pPr>
            <a:r>
              <a:rPr lang="sl-SI" dirty="0" smtClean="0"/>
              <a:t>POGOJI ZA PRIDOBITEV:</a:t>
            </a:r>
          </a:p>
          <a:p>
            <a:endParaRPr lang="sl-SI" dirty="0"/>
          </a:p>
          <a:p>
            <a:r>
              <a:rPr lang="sl-SI" dirty="0" smtClean="0"/>
              <a:t>Dohodek oziroma premoženje na družinskega člana</a:t>
            </a:r>
          </a:p>
          <a:p>
            <a:r>
              <a:rPr lang="sl-SI" dirty="0" smtClean="0"/>
              <a:t>Vlogo se v avgustu odda na CSD</a:t>
            </a:r>
          </a:p>
          <a:p>
            <a:r>
              <a:rPr lang="sl-SI" dirty="0" smtClean="0"/>
              <a:t>Združljivost: 	- Zoisova štipendija</a:t>
            </a:r>
            <a:br>
              <a:rPr lang="sl-SI" dirty="0" smtClean="0"/>
            </a:br>
            <a:r>
              <a:rPr lang="sl-SI" dirty="0" smtClean="0"/>
              <a:t>				- kadrovska</a:t>
            </a:r>
            <a:br>
              <a:rPr lang="sl-SI" dirty="0" smtClean="0"/>
            </a:br>
            <a:r>
              <a:rPr lang="sl-SI" dirty="0" smtClean="0"/>
              <a:t>				- štipendija za deficitarne poklice </a:t>
            </a:r>
            <a:endParaRPr lang="sl-SI" dirty="0"/>
          </a:p>
        </p:txBody>
      </p:sp>
    </p:spTree>
    <p:extLst>
      <p:ext uri="{BB962C8B-B14F-4D97-AF65-F5344CB8AC3E}">
        <p14:creationId xmlns:p14="http://schemas.microsoft.com/office/powerpoint/2010/main" val="1450082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ZOSIOVA ŠTIPENDIJA</a:t>
            </a:r>
            <a:endParaRPr lang="sl-SI" dirty="0"/>
          </a:p>
        </p:txBody>
      </p:sp>
      <p:sp>
        <p:nvSpPr>
          <p:cNvPr id="3" name="Označba mesta vsebine 2"/>
          <p:cNvSpPr>
            <a:spLocks noGrp="1"/>
          </p:cNvSpPr>
          <p:nvPr>
            <p:ph idx="1"/>
          </p:nvPr>
        </p:nvSpPr>
        <p:spPr/>
        <p:txBody>
          <a:bodyPr/>
          <a:lstStyle/>
          <a:p>
            <a:pPr marL="0" indent="0">
              <a:buNone/>
            </a:pPr>
            <a:r>
              <a:rPr lang="sl-SI" dirty="0"/>
              <a:t>POGOJI ZA PRIDOBITEV</a:t>
            </a:r>
            <a:r>
              <a:rPr lang="sl-SI" dirty="0" smtClean="0"/>
              <a:t>:</a:t>
            </a:r>
          </a:p>
          <a:p>
            <a:r>
              <a:rPr lang="sl-SI" b="1" dirty="0" smtClean="0"/>
              <a:t>Povprečna ocena </a:t>
            </a:r>
            <a:r>
              <a:rPr lang="sl-SI" dirty="0" smtClean="0"/>
              <a:t>v 9.r. najmanj </a:t>
            </a:r>
            <a:r>
              <a:rPr lang="sl-SI" b="1" dirty="0" smtClean="0"/>
              <a:t>4,70 </a:t>
            </a:r>
            <a:r>
              <a:rPr lang="sl-SI" dirty="0" smtClean="0"/>
              <a:t>in</a:t>
            </a:r>
          </a:p>
          <a:p>
            <a:r>
              <a:rPr lang="sl-SI" b="1" dirty="0" smtClean="0"/>
              <a:t>Izjemni dosežki </a:t>
            </a:r>
            <a:r>
              <a:rPr lang="sl-SI" dirty="0" smtClean="0"/>
              <a:t>(v 8. in 9. razredu): dosežki iz znanja (zlata in srebrna priznanja) ali druga tekmovanja, določena v Pravilniku o dodeljevanju Zoisovih štipendij.</a:t>
            </a:r>
          </a:p>
          <a:p>
            <a:r>
              <a:rPr lang="sl-SI" dirty="0" smtClean="0"/>
              <a:t>Vlogo oddati do roka, določenega v javnem razpisu na spletni strani Javnega štipendijskega, razvojnega, invalidskega in preživninskega sklada RS</a:t>
            </a:r>
            <a:endParaRPr lang="sl-SI" dirty="0"/>
          </a:p>
          <a:p>
            <a:r>
              <a:rPr lang="sl-SI" dirty="0"/>
              <a:t>https://pisrs.si/pregledPredpisa?id=PRAV12115</a:t>
            </a:r>
            <a:endParaRPr lang="sl-SI" dirty="0" smtClean="0"/>
          </a:p>
          <a:p>
            <a:r>
              <a:rPr lang="sl-SI" dirty="0"/>
              <a:t>https://www.srips-rs.si/stipendije/zois</a:t>
            </a:r>
          </a:p>
          <a:p>
            <a:endParaRPr lang="sl-SI" dirty="0" smtClean="0"/>
          </a:p>
          <a:p>
            <a:pPr marL="0" indent="0">
              <a:buNone/>
            </a:pPr>
            <a:endParaRPr lang="sl-SI" dirty="0"/>
          </a:p>
        </p:txBody>
      </p:sp>
    </p:spTree>
    <p:extLst>
      <p:ext uri="{BB962C8B-B14F-4D97-AF65-F5344CB8AC3E}">
        <p14:creationId xmlns:p14="http://schemas.microsoft.com/office/powerpoint/2010/main" val="1589867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ŠTIPENDIJA ZA DEFICITARNE POKLICE</a:t>
            </a:r>
            <a:endParaRPr lang="sl-SI" dirty="0"/>
          </a:p>
        </p:txBody>
      </p:sp>
      <p:sp>
        <p:nvSpPr>
          <p:cNvPr id="3" name="Označba mesta vsebine 2"/>
          <p:cNvSpPr>
            <a:spLocks noGrp="1"/>
          </p:cNvSpPr>
          <p:nvPr>
            <p:ph idx="1"/>
          </p:nvPr>
        </p:nvSpPr>
        <p:spPr/>
        <p:txBody>
          <a:bodyPr/>
          <a:lstStyle/>
          <a:p>
            <a:r>
              <a:rPr lang="sl-SI" dirty="0"/>
              <a:t>Namen štipendij za deficitarne poklice je spodbujanje mladih za izobraževanje za tiste poklice, za katere je na trgu zaznati razkorak med trenutnim in prihodnjim številom razpoložljivih kadrov in predvideno ponudbo delovnih </a:t>
            </a:r>
            <a:r>
              <a:rPr lang="sl-SI" dirty="0" smtClean="0"/>
              <a:t>mest (razpis v januarju 2025).</a:t>
            </a:r>
          </a:p>
          <a:p>
            <a:r>
              <a:rPr lang="sl-SI" dirty="0" smtClean="0"/>
              <a:t>Štipendija se lahko dodeli hkrati z vsemi štipendijami razen s kadrovsko štipendijo.</a:t>
            </a:r>
          </a:p>
          <a:p>
            <a:endParaRPr lang="sl-SI" dirty="0"/>
          </a:p>
        </p:txBody>
      </p:sp>
    </p:spTree>
    <p:extLst>
      <p:ext uri="{BB962C8B-B14F-4D97-AF65-F5344CB8AC3E}">
        <p14:creationId xmlns:p14="http://schemas.microsoft.com/office/powerpoint/2010/main" val="1385405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ŠTIPENDIJA ZA DEFICITARNE POKLICE</a:t>
            </a:r>
          </a:p>
        </p:txBody>
      </p:sp>
      <p:sp>
        <p:nvSpPr>
          <p:cNvPr id="3" name="Označba mesta vsebine 2"/>
          <p:cNvSpPr>
            <a:spLocks noGrp="1"/>
          </p:cNvSpPr>
          <p:nvPr>
            <p:ph idx="1"/>
          </p:nvPr>
        </p:nvSpPr>
        <p:spPr/>
        <p:txBody>
          <a:bodyPr numCol="2">
            <a:normAutofit fontScale="77500" lnSpcReduction="20000"/>
          </a:bodyPr>
          <a:lstStyle/>
          <a:p>
            <a:r>
              <a:rPr lang="sl-SI" sz="2100" dirty="0" smtClean="0"/>
              <a:t>Kamnosek							</a:t>
            </a:r>
          </a:p>
          <a:p>
            <a:r>
              <a:rPr lang="sl-SI" sz="2100" dirty="0" smtClean="0"/>
              <a:t>inštalater </a:t>
            </a:r>
            <a:r>
              <a:rPr lang="sl-SI" sz="2100" dirty="0"/>
              <a:t>strojnih inštalacij</a:t>
            </a:r>
          </a:p>
          <a:p>
            <a:r>
              <a:rPr lang="sl-SI" sz="2100" dirty="0"/>
              <a:t>oblikovalec kovin/orodjar</a:t>
            </a:r>
          </a:p>
          <a:p>
            <a:r>
              <a:rPr lang="sl-SI" sz="2100" dirty="0" err="1"/>
              <a:t>avtokaroserist</a:t>
            </a:r>
            <a:endParaRPr lang="sl-SI" sz="2100" dirty="0"/>
          </a:p>
          <a:p>
            <a:r>
              <a:rPr lang="sl-SI" sz="2100" dirty="0"/>
              <a:t>pek</a:t>
            </a:r>
          </a:p>
          <a:p>
            <a:r>
              <a:rPr lang="sl-SI" sz="2100" dirty="0"/>
              <a:t>slaščičar</a:t>
            </a:r>
          </a:p>
          <a:p>
            <a:r>
              <a:rPr lang="sl-SI" sz="2100" dirty="0"/>
              <a:t>mesar</a:t>
            </a:r>
          </a:p>
          <a:p>
            <a:r>
              <a:rPr lang="sl-SI" sz="2100" dirty="0"/>
              <a:t>tapetnik</a:t>
            </a:r>
          </a:p>
          <a:p>
            <a:r>
              <a:rPr lang="sl-SI" sz="2100" dirty="0"/>
              <a:t>mizar</a:t>
            </a:r>
          </a:p>
          <a:p>
            <a:r>
              <a:rPr lang="sl-SI" sz="2100" dirty="0"/>
              <a:t>izdelovalec kovinskih konstrukcij</a:t>
            </a:r>
          </a:p>
          <a:p>
            <a:r>
              <a:rPr lang="sl-SI" sz="2100" dirty="0"/>
              <a:t>zidar</a:t>
            </a:r>
          </a:p>
          <a:p>
            <a:r>
              <a:rPr lang="sl-SI" sz="2100" dirty="0"/>
              <a:t>tesar</a:t>
            </a:r>
          </a:p>
          <a:p>
            <a:r>
              <a:rPr lang="sl-SI" sz="2100" dirty="0"/>
              <a:t>klepar-krovec</a:t>
            </a:r>
          </a:p>
          <a:p>
            <a:r>
              <a:rPr lang="sl-SI" sz="2100" dirty="0"/>
              <a:t>izvajalec </a:t>
            </a:r>
            <a:r>
              <a:rPr lang="sl-SI" sz="2100" dirty="0" err="1"/>
              <a:t>suhomontažne</a:t>
            </a:r>
            <a:r>
              <a:rPr lang="sl-SI" sz="2100" dirty="0"/>
              <a:t> gradnje</a:t>
            </a:r>
          </a:p>
          <a:p>
            <a:r>
              <a:rPr lang="sl-SI" sz="2100" dirty="0"/>
              <a:t>slikopleskar-črkoslikar</a:t>
            </a:r>
          </a:p>
          <a:p>
            <a:r>
              <a:rPr lang="sl-SI" sz="2100" dirty="0"/>
              <a:t>pečar-polagalec keramičnih oblog</a:t>
            </a:r>
          </a:p>
          <a:p>
            <a:r>
              <a:rPr lang="sl-SI" sz="2100" dirty="0"/>
              <a:t>gozdar</a:t>
            </a:r>
          </a:p>
          <a:p>
            <a:r>
              <a:rPr lang="sl-SI" sz="2100" dirty="0"/>
              <a:t>dimnikar</a:t>
            </a:r>
          </a:p>
          <a:p>
            <a:r>
              <a:rPr lang="sl-SI" sz="2100" dirty="0"/>
              <a:t>steklar</a:t>
            </a:r>
          </a:p>
          <a:p>
            <a:r>
              <a:rPr lang="sl-SI" sz="2100" dirty="0"/>
              <a:t>tehnik steklarstva</a:t>
            </a:r>
          </a:p>
          <a:p>
            <a:r>
              <a:rPr lang="sl-SI" sz="2100" dirty="0"/>
              <a:t>gastronom hotelir (kuhar, natakar)</a:t>
            </a:r>
          </a:p>
          <a:p>
            <a:endParaRPr lang="sl-SI" sz="2100" dirty="0" smtClean="0"/>
          </a:p>
          <a:p>
            <a:pPr marL="0" indent="0">
              <a:buNone/>
            </a:pPr>
            <a:endParaRPr lang="sl-SI" dirty="0"/>
          </a:p>
        </p:txBody>
      </p:sp>
    </p:spTree>
    <p:extLst>
      <p:ext uri="{BB962C8B-B14F-4D97-AF65-F5344CB8AC3E}">
        <p14:creationId xmlns:p14="http://schemas.microsoft.com/office/powerpoint/2010/main" val="3654398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600"/>
            <a:ext cx="8596668" cy="6013622"/>
          </a:xfrm>
        </p:spPr>
        <p:txBody>
          <a:bodyPr/>
          <a:lstStyle/>
          <a:p>
            <a:endParaRPr lang="sl-SI" dirty="0"/>
          </a:p>
        </p:txBody>
      </p:sp>
      <p:pic>
        <p:nvPicPr>
          <p:cNvPr id="6" name="Označba mesta vsebin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2911" y="453081"/>
            <a:ext cx="5453669" cy="6079524"/>
          </a:xfrm>
        </p:spPr>
      </p:pic>
    </p:spTree>
    <p:extLst>
      <p:ext uri="{BB962C8B-B14F-4D97-AF65-F5344CB8AC3E}">
        <p14:creationId xmlns:p14="http://schemas.microsoft.com/office/powerpoint/2010/main" val="1893976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ZDRUŽLJIVOST ŠTIPENDIJ</a:t>
            </a:r>
            <a:endParaRPr lang="sl-SI" dirty="0"/>
          </a:p>
        </p:txBody>
      </p:sp>
      <p:sp>
        <p:nvSpPr>
          <p:cNvPr id="3" name="Označba mesta vsebine 2"/>
          <p:cNvSpPr>
            <a:spLocks noGrp="1"/>
          </p:cNvSpPr>
          <p:nvPr>
            <p:ph idx="1"/>
          </p:nvPr>
        </p:nvSpPr>
        <p:spPr/>
        <p:txBody>
          <a:bodyPr/>
          <a:lstStyle/>
          <a:p>
            <a:pPr marL="514350" indent="-514350">
              <a:buFontTx/>
              <a:buAutoNum type="arabicPeriod"/>
            </a:pPr>
            <a:r>
              <a:rPr lang="sl-SI" altLang="sl-SI" dirty="0"/>
              <a:t>Kadrovska štipendija in štipendija za deficitarne poklice </a:t>
            </a:r>
            <a:r>
              <a:rPr lang="sl-SI" altLang="sl-SI" b="1" dirty="0"/>
              <a:t>se ne združujeta</a:t>
            </a:r>
            <a:r>
              <a:rPr lang="sl-SI" altLang="sl-SI" dirty="0"/>
              <a:t>.</a:t>
            </a:r>
          </a:p>
          <a:p>
            <a:pPr marL="514350" indent="-514350">
              <a:buFontTx/>
              <a:buAutoNum type="arabicPeriod"/>
            </a:pPr>
            <a:endParaRPr lang="sl-SI" altLang="sl-SI" dirty="0"/>
          </a:p>
          <a:p>
            <a:pPr marL="514350" indent="-514350">
              <a:buFontTx/>
              <a:buAutoNum type="arabicPeriod"/>
            </a:pPr>
            <a:r>
              <a:rPr lang="sl-SI" altLang="sl-SI" dirty="0"/>
              <a:t>Zoisova štipendija </a:t>
            </a:r>
            <a:r>
              <a:rPr lang="sl-SI" altLang="sl-SI" b="1" dirty="0"/>
              <a:t>je združljiva </a:t>
            </a:r>
            <a:r>
              <a:rPr lang="sl-SI" altLang="sl-SI" dirty="0"/>
              <a:t>z državno štipendijo.</a:t>
            </a:r>
          </a:p>
          <a:p>
            <a:pPr marL="514350" indent="-514350">
              <a:buFontTx/>
              <a:buAutoNum type="arabicPeriod"/>
            </a:pPr>
            <a:endParaRPr lang="sl-SI" altLang="sl-SI" dirty="0"/>
          </a:p>
          <a:p>
            <a:pPr marL="514350" indent="-514350">
              <a:buFontTx/>
              <a:buAutoNum type="arabicPeriod"/>
            </a:pPr>
            <a:r>
              <a:rPr lang="sl-SI" altLang="sl-SI" dirty="0"/>
              <a:t>Kadrovska štipendija ali štipendija za deficitarne poklice </a:t>
            </a:r>
            <a:r>
              <a:rPr lang="sl-SI" altLang="sl-SI" b="1" dirty="0"/>
              <a:t>je združljiva </a:t>
            </a:r>
            <a:r>
              <a:rPr lang="sl-SI" altLang="sl-SI" dirty="0"/>
              <a:t>z državno ali Zoisovo štipendijo.</a:t>
            </a:r>
            <a:endParaRPr lang="sl-SI" dirty="0"/>
          </a:p>
        </p:txBody>
      </p:sp>
    </p:spTree>
    <p:extLst>
      <p:ext uri="{BB962C8B-B14F-4D97-AF65-F5344CB8AC3E}">
        <p14:creationId xmlns:p14="http://schemas.microsoft.com/office/powerpoint/2010/main" val="962408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NPZ</a:t>
            </a:r>
            <a:endParaRPr lang="sl-SI" dirty="0"/>
          </a:p>
        </p:txBody>
      </p:sp>
      <p:sp>
        <p:nvSpPr>
          <p:cNvPr id="3" name="Označba mesta vsebine 2"/>
          <p:cNvSpPr>
            <a:spLocks noGrp="1"/>
          </p:cNvSpPr>
          <p:nvPr>
            <p:ph idx="1"/>
          </p:nvPr>
        </p:nvSpPr>
        <p:spPr/>
        <p:txBody>
          <a:bodyPr>
            <a:normAutofit fontScale="85000" lnSpcReduction="20000"/>
          </a:bodyPr>
          <a:lstStyle/>
          <a:p>
            <a:pPr fontAlgn="base"/>
            <a:r>
              <a:rPr lang="sl-SI" dirty="0"/>
              <a:t>24. marec 2025</a:t>
            </a:r>
            <a:br>
              <a:rPr lang="sl-SI" dirty="0"/>
            </a:br>
            <a:r>
              <a:rPr lang="sl-SI" dirty="0">
                <a:hlinkClick r:id="rId2" tooltip="Slovenščina"/>
              </a:rPr>
              <a:t>Slovenščina</a:t>
            </a:r>
            <a:r>
              <a:rPr lang="sl-SI" dirty="0"/>
              <a:t> </a:t>
            </a:r>
            <a:endParaRPr lang="sl-SI" dirty="0" smtClean="0"/>
          </a:p>
          <a:p>
            <a:pPr fontAlgn="base"/>
            <a:r>
              <a:rPr lang="sl-SI" dirty="0" smtClean="0"/>
              <a:t>27</a:t>
            </a:r>
            <a:r>
              <a:rPr lang="sl-SI" dirty="0"/>
              <a:t>. marec 2025</a:t>
            </a:r>
            <a:br>
              <a:rPr lang="sl-SI" dirty="0"/>
            </a:br>
            <a:r>
              <a:rPr lang="sl-SI" dirty="0">
                <a:hlinkClick r:id="rId3" tooltip="Matematika"/>
              </a:rPr>
              <a:t>Matematika</a:t>
            </a:r>
            <a:endParaRPr lang="sl-SI" dirty="0"/>
          </a:p>
          <a:p>
            <a:pPr fontAlgn="base"/>
            <a:r>
              <a:rPr lang="sl-SI" dirty="0"/>
              <a:t>1. april 2025</a:t>
            </a:r>
            <a:br>
              <a:rPr lang="sl-SI" dirty="0"/>
            </a:br>
            <a:r>
              <a:rPr lang="sl-SI" dirty="0" smtClean="0"/>
              <a:t>angleščina</a:t>
            </a:r>
            <a:endParaRPr lang="sl-SI" dirty="0"/>
          </a:p>
          <a:p>
            <a:pPr fontAlgn="base"/>
            <a:r>
              <a:rPr lang="sl-SI" dirty="0"/>
              <a:t>22. april 2025</a:t>
            </a:r>
            <a:br>
              <a:rPr lang="sl-SI" dirty="0"/>
            </a:br>
            <a:r>
              <a:rPr lang="sl-SI" dirty="0"/>
              <a:t>RIC posreduje šolam ovrednotene preizkuse z dosežki učencev pri NPZ v 9. razredu</a:t>
            </a:r>
            <a:br>
              <a:rPr lang="sl-SI" dirty="0"/>
            </a:br>
            <a:r>
              <a:rPr lang="sl-SI" dirty="0"/>
              <a:t>Seznanitev učencev 9. razreda z dosežki NPZ</a:t>
            </a:r>
          </a:p>
          <a:p>
            <a:pPr fontAlgn="base"/>
            <a:r>
              <a:rPr lang="sl-SI" dirty="0"/>
              <a:t>Od 22. do 24. aprila 2025</a:t>
            </a:r>
            <a:br>
              <a:rPr lang="sl-SI" dirty="0"/>
            </a:br>
            <a:r>
              <a:rPr lang="sl-SI" dirty="0"/>
              <a:t>Uveljavljanje pravice do vpogleda v učenčeve ovrednotene preizkuse NPZ v 9. razredu</a:t>
            </a:r>
            <a:br>
              <a:rPr lang="sl-SI" dirty="0"/>
            </a:br>
            <a:r>
              <a:rPr lang="sl-SI" dirty="0"/>
              <a:t>Posredovanje podatkov o poizvedbah v 9. razredu na RIC</a:t>
            </a:r>
          </a:p>
          <a:p>
            <a:pPr fontAlgn="base"/>
            <a:r>
              <a:rPr lang="sl-SI" dirty="0"/>
              <a:t>13. maj 2025</a:t>
            </a:r>
            <a:br>
              <a:rPr lang="sl-SI" dirty="0"/>
            </a:br>
            <a:r>
              <a:rPr lang="sl-SI" dirty="0" err="1"/>
              <a:t>Ric</a:t>
            </a:r>
            <a:r>
              <a:rPr lang="sl-SI" dirty="0"/>
              <a:t> posreduje šolam spremembe dosežkov (po poizvedbah) učencev v 9. razredu</a:t>
            </a:r>
          </a:p>
          <a:p>
            <a:pPr fontAlgn="base"/>
            <a:r>
              <a:rPr lang="sl-SI" dirty="0"/>
              <a:t>13. junij 2025</a:t>
            </a:r>
            <a:br>
              <a:rPr lang="sl-SI" dirty="0"/>
            </a:br>
            <a:r>
              <a:rPr lang="sl-SI" dirty="0"/>
              <a:t>Razdelitev obvestil o dosežkih za učence 9. razreda</a:t>
            </a:r>
          </a:p>
          <a:p>
            <a:endParaRPr lang="sl-SI" dirty="0"/>
          </a:p>
        </p:txBody>
      </p:sp>
    </p:spTree>
    <p:extLst>
      <p:ext uri="{BB962C8B-B14F-4D97-AF65-F5344CB8AC3E}">
        <p14:creationId xmlns:p14="http://schemas.microsoft.com/office/powerpoint/2010/main" val="97148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69962" y="2430162"/>
            <a:ext cx="8596668" cy="1320800"/>
          </a:xfrm>
        </p:spPr>
        <p:txBody>
          <a:bodyPr/>
          <a:lstStyle/>
          <a:p>
            <a:r>
              <a:rPr lang="sl-SI" dirty="0" smtClean="0"/>
              <a:t>Hvala za pozornost</a:t>
            </a:r>
            <a:endParaRPr lang="sl-SI" dirty="0"/>
          </a:p>
        </p:txBody>
      </p:sp>
      <p:sp>
        <p:nvSpPr>
          <p:cNvPr id="3" name="Označba mesta vsebine 2"/>
          <p:cNvSpPr>
            <a:spLocks noGrp="1"/>
          </p:cNvSpPr>
          <p:nvPr>
            <p:ph idx="1"/>
          </p:nvPr>
        </p:nvSpPr>
        <p:spPr/>
        <p:txBody>
          <a:bodyPr/>
          <a:lstStyle/>
          <a:p>
            <a:endParaRPr lang="sl-SI" dirty="0"/>
          </a:p>
        </p:txBody>
      </p:sp>
    </p:spTree>
    <p:extLst>
      <p:ext uri="{BB962C8B-B14F-4D97-AF65-F5344CB8AC3E}">
        <p14:creationId xmlns:p14="http://schemas.microsoft.com/office/powerpoint/2010/main" val="25499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SEDNJEŠOLSKI IZOBRAŽEVALNI PROGRAMI</a:t>
            </a:r>
            <a:endParaRPr lang="sl-SI" dirty="0"/>
          </a:p>
        </p:txBody>
      </p:sp>
      <p:sp>
        <p:nvSpPr>
          <p:cNvPr id="3" name="Označba mesta vsebine 2"/>
          <p:cNvSpPr>
            <a:spLocks noGrp="1"/>
          </p:cNvSpPr>
          <p:nvPr>
            <p:ph idx="1"/>
          </p:nvPr>
        </p:nvSpPr>
        <p:spPr>
          <a:xfrm>
            <a:off x="677334" y="2160589"/>
            <a:ext cx="8596668" cy="4372016"/>
          </a:xfrm>
        </p:spPr>
        <p:txBody>
          <a:bodyPr>
            <a:normAutofit fontScale="92500" lnSpcReduction="10000"/>
          </a:bodyPr>
          <a:lstStyle/>
          <a:p>
            <a:r>
              <a:rPr lang="sl-SI" dirty="0" smtClean="0"/>
              <a:t>Nižje poklicno izobraževanje (2 leti; zaključni izpit)</a:t>
            </a:r>
          </a:p>
          <a:p>
            <a:endParaRPr lang="sl-SI" dirty="0"/>
          </a:p>
          <a:p>
            <a:r>
              <a:rPr lang="sl-SI" dirty="0" smtClean="0"/>
              <a:t>Srednje poklicno izobraževanje (3 leta; zaključni izpit)  </a:t>
            </a:r>
          </a:p>
          <a:p>
            <a:endParaRPr lang="sl-SI" dirty="0"/>
          </a:p>
          <a:p>
            <a:r>
              <a:rPr lang="sl-SI" dirty="0" smtClean="0"/>
              <a:t>Srednje strokovno izobraževanje (4 leta; poklicna matura)</a:t>
            </a:r>
          </a:p>
          <a:p>
            <a:endParaRPr lang="sl-SI" dirty="0"/>
          </a:p>
          <a:p>
            <a:r>
              <a:rPr lang="sl-SI" dirty="0" smtClean="0"/>
              <a:t>Gimnazijski programi (4 leta, splošna matura)</a:t>
            </a:r>
          </a:p>
          <a:p>
            <a:pPr marL="0" indent="0">
              <a:buNone/>
            </a:pPr>
            <a:r>
              <a:rPr lang="sl-SI" dirty="0" smtClean="0"/>
              <a:t>-----------------------------------------------------------------------------------------</a:t>
            </a:r>
            <a:endParaRPr lang="sl-SI" dirty="0"/>
          </a:p>
          <a:p>
            <a:r>
              <a:rPr lang="sl-SI" dirty="0" smtClean="0"/>
              <a:t>Poklicno-tehniško izobraževanje (2 leti, nadgradnja SPI; poklicna matura)</a:t>
            </a:r>
          </a:p>
          <a:p>
            <a:endParaRPr lang="sl-SI" dirty="0"/>
          </a:p>
          <a:p>
            <a:pPr fontAlgn="base"/>
            <a:r>
              <a:rPr lang="sl-SI" dirty="0" smtClean="0">
                <a:solidFill>
                  <a:schemeClr val="tx2"/>
                </a:solidFill>
              </a:rPr>
              <a:t>Vajeništvo (</a:t>
            </a:r>
            <a:r>
              <a:rPr lang="sl-SI" sz="1100" dirty="0" smtClean="0">
                <a:solidFill>
                  <a:schemeClr val="tx2"/>
                </a:solidFill>
                <a:latin typeface="Times New Roman" panose="02020603050405020304" pitchFamily="18" charset="0"/>
                <a:cs typeface="Times New Roman" panose="02020603050405020304" pitchFamily="18" charset="0"/>
              </a:rPr>
              <a:t>v 2024/25 </a:t>
            </a:r>
            <a:r>
              <a:rPr lang="sl-SI" sz="1100" dirty="0">
                <a:latin typeface="Times New Roman" panose="02020603050405020304" pitchFamily="18" charset="0"/>
                <a:cs typeface="Times New Roman" panose="02020603050405020304" pitchFamily="18" charset="0"/>
              </a:rPr>
              <a:t>SAVINJSKA </a:t>
            </a:r>
            <a:r>
              <a:rPr lang="sl-SI" sz="1100" dirty="0" smtClean="0">
                <a:latin typeface="Times New Roman" panose="02020603050405020304" pitchFamily="18" charset="0"/>
                <a:cs typeface="Times New Roman" panose="02020603050405020304" pitchFamily="18" charset="0"/>
              </a:rPr>
              <a:t>REGIJA</a:t>
            </a:r>
            <a:r>
              <a:rPr lang="sl-SI" sz="1100" dirty="0">
                <a:latin typeface="Times New Roman" panose="02020603050405020304" pitchFamily="18" charset="0"/>
                <a:cs typeface="Times New Roman" panose="02020603050405020304" pitchFamily="18" charset="0"/>
              </a:rPr>
              <a:t> </a:t>
            </a:r>
            <a:r>
              <a:rPr lang="sl-SI" sz="1100" dirty="0" smtClean="0">
                <a:latin typeface="Times New Roman" panose="02020603050405020304" pitchFamily="18" charset="0"/>
                <a:cs typeface="Times New Roman" panose="02020603050405020304" pitchFamily="18" charset="0"/>
              </a:rPr>
              <a:t>STEKLAR</a:t>
            </a:r>
            <a:r>
              <a:rPr lang="sl-SI" sz="1100" dirty="0">
                <a:latin typeface="Times New Roman" panose="02020603050405020304" pitchFamily="18" charset="0"/>
                <a:cs typeface="Times New Roman" panose="02020603050405020304" pitchFamily="18" charset="0"/>
              </a:rPr>
              <a:t>: Šolski center Rogaška Slatina</a:t>
            </a:r>
          </a:p>
          <a:p>
            <a:pPr marL="0" indent="0" fontAlgn="base">
              <a:buNone/>
            </a:pPr>
            <a:r>
              <a:rPr lang="sl-SI" sz="1100" dirty="0">
                <a:latin typeface="Times New Roman" panose="02020603050405020304" pitchFamily="18" charset="0"/>
                <a:cs typeface="Times New Roman" panose="02020603050405020304" pitchFamily="18" charset="0"/>
              </a:rPr>
              <a:t>STROJNI MEHANIK: Šolski center Velenje, Strojna </a:t>
            </a:r>
            <a:r>
              <a:rPr lang="sl-SI" sz="1100" dirty="0" smtClean="0">
                <a:latin typeface="Times New Roman" panose="02020603050405020304" pitchFamily="18" charset="0"/>
                <a:cs typeface="Times New Roman" panose="02020603050405020304" pitchFamily="18" charset="0"/>
              </a:rPr>
              <a:t>šola, ELEKTRIKAR</a:t>
            </a:r>
            <a:r>
              <a:rPr lang="sl-SI" sz="1100" dirty="0">
                <a:latin typeface="Times New Roman" panose="02020603050405020304" pitchFamily="18" charset="0"/>
                <a:cs typeface="Times New Roman" panose="02020603050405020304" pitchFamily="18" charset="0"/>
              </a:rPr>
              <a:t>: Šolski center Velenje, Elektro in računalniška </a:t>
            </a:r>
            <a:r>
              <a:rPr lang="sl-SI" sz="1100" dirty="0" smtClean="0">
                <a:latin typeface="Times New Roman" panose="02020603050405020304" pitchFamily="18" charset="0"/>
                <a:cs typeface="Times New Roman" panose="02020603050405020304" pitchFamily="18" charset="0"/>
              </a:rPr>
              <a:t>šola)</a:t>
            </a:r>
            <a:endParaRPr lang="sl-SI" sz="1100" dirty="0">
              <a:latin typeface="Times New Roman" panose="02020603050405020304" pitchFamily="18" charset="0"/>
              <a:cs typeface="Times New Roman" panose="02020603050405020304" pitchFamily="18" charset="0"/>
            </a:endParaRPr>
          </a:p>
          <a:p>
            <a:endParaRPr lang="sl-SI" dirty="0" smtClean="0">
              <a:solidFill>
                <a:schemeClr val="tx2"/>
              </a:solidFill>
            </a:endParaRPr>
          </a:p>
          <a:p>
            <a:endParaRPr lang="sl-SI" dirty="0"/>
          </a:p>
        </p:txBody>
      </p:sp>
    </p:spTree>
    <p:extLst>
      <p:ext uri="{BB962C8B-B14F-4D97-AF65-F5344CB8AC3E}">
        <p14:creationId xmlns:p14="http://schemas.microsoft.com/office/powerpoint/2010/main" val="4000723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pPr fontAlgn="base"/>
            <a:r>
              <a:rPr lang="sl-SI" b="1" dirty="0"/>
              <a:t>SAVINJSKA REGIJA</a:t>
            </a:r>
            <a:endParaRPr lang="sl-SI" dirty="0"/>
          </a:p>
          <a:p>
            <a:pPr fontAlgn="base"/>
            <a:r>
              <a:rPr lang="sl-SI" dirty="0"/>
              <a:t>STEKLAR: Šolski center Rogaška Slatina</a:t>
            </a:r>
          </a:p>
          <a:p>
            <a:pPr fontAlgn="base"/>
            <a:r>
              <a:rPr lang="sl-SI" dirty="0"/>
              <a:t>STROJNI MEHANIK: Šolski center Velenje, Strojna šola</a:t>
            </a:r>
          </a:p>
          <a:p>
            <a:pPr fontAlgn="base"/>
            <a:r>
              <a:rPr lang="sl-SI" dirty="0"/>
              <a:t>ELEKTRIKAR: Šolski center Velenje, Elektro in računalniška šola</a:t>
            </a:r>
          </a:p>
          <a:p>
            <a:endParaRPr lang="sl-SI" dirty="0"/>
          </a:p>
        </p:txBody>
      </p:sp>
    </p:spTree>
    <p:extLst>
      <p:ext uri="{BB962C8B-B14F-4D97-AF65-F5344CB8AC3E}">
        <p14:creationId xmlns:p14="http://schemas.microsoft.com/office/powerpoint/2010/main" val="66026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INFORMACIJE</a:t>
            </a:r>
            <a:endParaRPr lang="sl-SI" dirty="0"/>
          </a:p>
        </p:txBody>
      </p:sp>
      <p:sp>
        <p:nvSpPr>
          <p:cNvPr id="3" name="Označba mesta vsebine 2"/>
          <p:cNvSpPr>
            <a:spLocks noGrp="1"/>
          </p:cNvSpPr>
          <p:nvPr>
            <p:ph idx="1"/>
          </p:nvPr>
        </p:nvSpPr>
        <p:spPr>
          <a:xfrm>
            <a:off x="677334" y="1423989"/>
            <a:ext cx="8596668" cy="4976811"/>
          </a:xfrm>
        </p:spPr>
        <p:txBody>
          <a:bodyPr>
            <a:normAutofit fontScale="85000" lnSpcReduction="20000"/>
          </a:bodyPr>
          <a:lstStyle/>
          <a:p>
            <a:pPr marL="0" indent="0">
              <a:buNone/>
            </a:pPr>
            <a:r>
              <a:rPr lang="sl-SI" dirty="0" smtClean="0"/>
              <a:t>SPLETNE STRANI:</a:t>
            </a:r>
          </a:p>
          <a:p>
            <a:r>
              <a:rPr lang="sl-SI" dirty="0" smtClean="0"/>
              <a:t>Spletna stran šole (svetovalna služba)</a:t>
            </a:r>
          </a:p>
          <a:p>
            <a:r>
              <a:rPr lang="sl-SI" dirty="0" smtClean="0">
                <a:hlinkClick r:id="rId2"/>
              </a:rPr>
              <a:t>www.mojaizbira.si</a:t>
            </a:r>
            <a:endParaRPr lang="sl-SI" dirty="0" smtClean="0"/>
          </a:p>
          <a:p>
            <a:r>
              <a:rPr lang="sl-SI" dirty="0" smtClean="0">
                <a:hlinkClick r:id="rId3"/>
              </a:rPr>
              <a:t>www.kaminkako.si</a:t>
            </a:r>
            <a:endParaRPr lang="sl-SI" dirty="0" smtClean="0"/>
          </a:p>
          <a:p>
            <a:r>
              <a:rPr lang="sl-SI" dirty="0" smtClean="0"/>
              <a:t>MVI (izobraževalni programi, vpis v srednje šole)</a:t>
            </a:r>
          </a:p>
          <a:p>
            <a:r>
              <a:rPr lang="sl-SI" dirty="0" smtClean="0"/>
              <a:t>ZRSZ </a:t>
            </a:r>
            <a:r>
              <a:rPr lang="sl-SI" dirty="0" smtClean="0">
                <a:hlinkClick r:id="rId4"/>
              </a:rPr>
              <a:t>www.ess.gov.si</a:t>
            </a:r>
            <a:endParaRPr lang="sl-SI" dirty="0" smtClean="0"/>
          </a:p>
          <a:p>
            <a:r>
              <a:rPr lang="sl-SI" dirty="0" smtClean="0">
                <a:hlinkClick r:id="rId5"/>
              </a:rPr>
              <a:t>www.Srednjesole.aktualno.si</a:t>
            </a:r>
            <a:endParaRPr lang="sl-SI" dirty="0" smtClean="0"/>
          </a:p>
          <a:p>
            <a:r>
              <a:rPr lang="sl-SI" dirty="0" smtClean="0"/>
              <a:t>www.cpi.si</a:t>
            </a:r>
          </a:p>
          <a:p>
            <a:r>
              <a:rPr lang="sl-SI" dirty="0" smtClean="0">
                <a:hlinkClick r:id="rId6"/>
              </a:rPr>
              <a:t>https://pro-mind.si/pro-mind-junior</a:t>
            </a:r>
            <a:endParaRPr lang="sl-SI" dirty="0" smtClean="0"/>
          </a:p>
          <a:p>
            <a:r>
              <a:rPr lang="sl-SI" dirty="0" smtClean="0"/>
              <a:t>Spletne strani srednjih šol in dijaških domov</a:t>
            </a:r>
          </a:p>
          <a:p>
            <a:r>
              <a:rPr lang="sl-SI" dirty="0"/>
              <a:t>https://esvetovanje.ess.gov.si/</a:t>
            </a:r>
            <a:endParaRPr lang="sl-SI" dirty="0" smtClean="0"/>
          </a:p>
          <a:p>
            <a:pPr marL="0" indent="0">
              <a:buNone/>
            </a:pPr>
            <a:r>
              <a:rPr lang="sl-SI" dirty="0" smtClean="0"/>
              <a:t/>
            </a:r>
            <a:br>
              <a:rPr lang="sl-SI" dirty="0" smtClean="0"/>
            </a:br>
            <a:r>
              <a:rPr lang="sl-SI" dirty="0" smtClean="0"/>
              <a:t>TISKANI VIRI:</a:t>
            </a:r>
          </a:p>
          <a:p>
            <a:r>
              <a:rPr lang="sl-SI" dirty="0" smtClean="0"/>
              <a:t>Vpisnik (dobijo v šoli)</a:t>
            </a:r>
          </a:p>
          <a:p>
            <a:r>
              <a:rPr lang="sl-SI" dirty="0" smtClean="0"/>
              <a:t>Razpis za vpis v srednje šole (17. 1. 2025)</a:t>
            </a:r>
            <a:br>
              <a:rPr lang="sl-SI" dirty="0" smtClean="0"/>
            </a:br>
            <a:endParaRPr lang="sl-SI" dirty="0" smtClean="0"/>
          </a:p>
        </p:txBody>
      </p:sp>
    </p:spTree>
    <p:extLst>
      <p:ext uri="{BB962C8B-B14F-4D97-AF65-F5344CB8AC3E}">
        <p14:creationId xmlns:p14="http://schemas.microsoft.com/office/powerpoint/2010/main" val="179322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INFORMACIJE</a:t>
            </a:r>
            <a:endParaRPr lang="sl-SI" dirty="0"/>
          </a:p>
        </p:txBody>
      </p:sp>
      <p:sp>
        <p:nvSpPr>
          <p:cNvPr id="3" name="Označba mesta vsebine 2"/>
          <p:cNvSpPr>
            <a:spLocks noGrp="1"/>
          </p:cNvSpPr>
          <p:nvPr>
            <p:ph idx="1"/>
          </p:nvPr>
        </p:nvSpPr>
        <p:spPr/>
        <p:txBody>
          <a:bodyPr/>
          <a:lstStyle/>
          <a:p>
            <a:r>
              <a:rPr lang="sl-SI" dirty="0" smtClean="0"/>
              <a:t>Dnevi odprtih vrat na srednjih šolah</a:t>
            </a:r>
          </a:p>
          <a:p>
            <a:r>
              <a:rPr lang="sl-SI" dirty="0" smtClean="0"/>
              <a:t>Tržnica poklicev na OŠ Luče (7.11.2024)</a:t>
            </a:r>
          </a:p>
          <a:p>
            <a:r>
              <a:rPr lang="sl-SI" dirty="0" smtClean="0"/>
              <a:t>Priložnosti SAŠA regije v Velenju (15.11.2024)</a:t>
            </a:r>
          </a:p>
          <a:p>
            <a:r>
              <a:rPr lang="sl-SI" dirty="0" smtClean="0"/>
              <a:t>16. </a:t>
            </a:r>
            <a:r>
              <a:rPr lang="sl-SI" dirty="0" err="1" smtClean="0"/>
              <a:t>Informativa</a:t>
            </a:r>
            <a:r>
              <a:rPr lang="sl-SI" dirty="0" smtClean="0"/>
              <a:t> v Ljubljani – sejem izobraževanja in poklicev (17. in 18. januar 2025)</a:t>
            </a:r>
          </a:p>
          <a:p>
            <a:r>
              <a:rPr lang="sl-SI" dirty="0" smtClean="0"/>
              <a:t>Informativna dneva v srednjih šolah in dijaških domovih (14. in 15. februar)</a:t>
            </a:r>
          </a:p>
          <a:p>
            <a:pPr marL="0" indent="0">
              <a:buNone/>
            </a:pPr>
            <a:endParaRPr lang="sl-SI" dirty="0"/>
          </a:p>
        </p:txBody>
      </p:sp>
    </p:spTree>
    <p:extLst>
      <p:ext uri="{BB962C8B-B14F-4D97-AF65-F5344CB8AC3E}">
        <p14:creationId xmlns:p14="http://schemas.microsoft.com/office/powerpoint/2010/main" val="4016800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POGOJI ZA VPIS</a:t>
            </a:r>
            <a:endParaRPr lang="sl-SI" dirty="0"/>
          </a:p>
        </p:txBody>
      </p:sp>
      <p:sp>
        <p:nvSpPr>
          <p:cNvPr id="3" name="Označba mesta vsebine 2"/>
          <p:cNvSpPr>
            <a:spLocks noGrp="1"/>
          </p:cNvSpPr>
          <p:nvPr>
            <p:ph idx="1"/>
          </p:nvPr>
        </p:nvSpPr>
        <p:spPr/>
        <p:txBody>
          <a:bodyPr/>
          <a:lstStyle/>
          <a:p>
            <a:r>
              <a:rPr lang="sl-SI" dirty="0" smtClean="0"/>
              <a:t>USPEŠNO KONČANA OSNOVNA ŠOLA.</a:t>
            </a:r>
          </a:p>
          <a:p>
            <a:endParaRPr lang="sl-SI" dirty="0"/>
          </a:p>
          <a:p>
            <a:pPr marL="0" indent="0">
              <a:buNone/>
            </a:pPr>
            <a:endParaRPr lang="sl-SI" dirty="0" smtClean="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r>
              <a:rPr lang="sl-SI" dirty="0" smtClean="0"/>
              <a:t>*NPI (izpolnjena osnovnošolka obveznost in uspešno končanih najmanj sedem razredov devetletne OŠ).</a:t>
            </a:r>
            <a:endParaRPr lang="sl-SI" dirty="0"/>
          </a:p>
        </p:txBody>
      </p:sp>
    </p:spTree>
    <p:extLst>
      <p:ext uri="{BB962C8B-B14F-4D97-AF65-F5344CB8AC3E}">
        <p14:creationId xmlns:p14="http://schemas.microsoft.com/office/powerpoint/2010/main" val="3865914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POGOJI ZA VPIS</a:t>
            </a:r>
            <a:endParaRPr lang="sl-SI" dirty="0"/>
          </a:p>
        </p:txBody>
      </p:sp>
      <p:sp>
        <p:nvSpPr>
          <p:cNvPr id="3" name="Označba mesta vsebine 2"/>
          <p:cNvSpPr>
            <a:spLocks noGrp="1"/>
          </p:cNvSpPr>
          <p:nvPr>
            <p:ph idx="1"/>
          </p:nvPr>
        </p:nvSpPr>
        <p:spPr/>
        <p:txBody>
          <a:bodyPr/>
          <a:lstStyle/>
          <a:p>
            <a:pPr marL="0" indent="0">
              <a:buNone/>
            </a:pPr>
            <a:r>
              <a:rPr lang="sl-SI" dirty="0" smtClean="0"/>
              <a:t>POSEBNI POGOJI:</a:t>
            </a:r>
          </a:p>
          <a:p>
            <a:pPr marL="0" indent="0">
              <a:buNone/>
            </a:pPr>
            <a:r>
              <a:rPr lang="sl-SI" dirty="0" smtClean="0"/>
              <a:t>-&gt; </a:t>
            </a:r>
            <a:r>
              <a:rPr lang="sl-SI" b="1" dirty="0" smtClean="0"/>
              <a:t>psihofizična sposobnost </a:t>
            </a:r>
            <a:r>
              <a:rPr lang="sl-SI" dirty="0" smtClean="0"/>
              <a:t>(rudarstvo, umetniška gimnazija, gimnazija športni oddelek)</a:t>
            </a:r>
          </a:p>
          <a:p>
            <a:pPr marL="0" indent="0">
              <a:buNone/>
            </a:pPr>
            <a:r>
              <a:rPr lang="sl-SI" dirty="0" smtClean="0"/>
              <a:t>-&gt; </a:t>
            </a:r>
            <a:r>
              <a:rPr lang="sl-SI" b="1" dirty="0" smtClean="0"/>
              <a:t>posebna nadarjenost oz. spretnost </a:t>
            </a:r>
            <a:r>
              <a:rPr lang="sl-SI" dirty="0" smtClean="0"/>
              <a:t>(tehnik zobne protetike, fotografski tehnik, tehnik oblikovanja, umetniška gimnazija: likovna, glasbena, plesna smer)</a:t>
            </a:r>
          </a:p>
          <a:p>
            <a:pPr marL="0" indent="0">
              <a:buNone/>
            </a:pPr>
            <a:r>
              <a:rPr lang="sl-SI" dirty="0" smtClean="0"/>
              <a:t>-&gt; </a:t>
            </a:r>
            <a:r>
              <a:rPr lang="sl-SI" b="1" dirty="0" smtClean="0"/>
              <a:t>športni dosežki </a:t>
            </a:r>
            <a:r>
              <a:rPr lang="sl-SI" dirty="0" smtClean="0"/>
              <a:t>(gimnazijski športni oddelki)</a:t>
            </a:r>
          </a:p>
          <a:p>
            <a:endParaRPr lang="sl-SI" dirty="0"/>
          </a:p>
        </p:txBody>
      </p:sp>
    </p:spTree>
    <p:extLst>
      <p:ext uri="{BB962C8B-B14F-4D97-AF65-F5344CB8AC3E}">
        <p14:creationId xmlns:p14="http://schemas.microsoft.com/office/powerpoint/2010/main" val="883531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600"/>
            <a:ext cx="8596668" cy="749300"/>
          </a:xfrm>
        </p:spPr>
        <p:txBody>
          <a:bodyPr/>
          <a:lstStyle/>
          <a:p>
            <a:r>
              <a:rPr lang="sl-SI" dirty="0" smtClean="0"/>
              <a:t>OMEJITEV VPISA</a:t>
            </a:r>
            <a:endParaRPr lang="sl-SI" dirty="0"/>
          </a:p>
        </p:txBody>
      </p:sp>
      <p:sp>
        <p:nvSpPr>
          <p:cNvPr id="3" name="Označba mesta vsebine 2"/>
          <p:cNvSpPr>
            <a:spLocks noGrp="1"/>
          </p:cNvSpPr>
          <p:nvPr>
            <p:ph idx="1"/>
          </p:nvPr>
        </p:nvSpPr>
        <p:spPr>
          <a:xfrm>
            <a:off x="677334" y="1358901"/>
            <a:ext cx="8596668" cy="4682462"/>
          </a:xfrm>
        </p:spPr>
        <p:txBody>
          <a:bodyPr/>
          <a:lstStyle/>
          <a:p>
            <a:r>
              <a:rPr lang="sl-SI" dirty="0" smtClean="0"/>
              <a:t>Na srednjih šolah, kjer je prijavljenih kandidatov več od razpisanega števila mest v srednješolskem programu, sprejme šola sklep o omejitvi vpisa.</a:t>
            </a:r>
          </a:p>
          <a:p>
            <a:endParaRPr lang="sl-SI" dirty="0"/>
          </a:p>
          <a:p>
            <a:r>
              <a:rPr lang="sl-SI" dirty="0" smtClean="0"/>
              <a:t>RAZVRŠČANJE KANDIDATOV:</a:t>
            </a:r>
          </a:p>
          <a:p>
            <a:endParaRPr lang="sl-SI" dirty="0"/>
          </a:p>
          <a:p>
            <a:pPr marL="0" indent="0">
              <a:buNone/>
            </a:pPr>
            <a:r>
              <a:rPr lang="sl-SI" dirty="0"/>
              <a:t>	</a:t>
            </a:r>
            <a:r>
              <a:rPr lang="sl-SI" dirty="0" smtClean="0"/>
              <a:t>- </a:t>
            </a:r>
            <a:r>
              <a:rPr lang="sl-SI" b="1" dirty="0" smtClean="0"/>
              <a:t>Seštevek zaključnih ocen obveznih predmetov iz 7., 8. in 9. razreda </a:t>
            </a:r>
            <a:r>
              <a:rPr lang="sl-SI" dirty="0" smtClean="0"/>
              <a:t>(največ 60% celotne vsote) in</a:t>
            </a:r>
          </a:p>
          <a:p>
            <a:pPr marL="0" indent="0">
              <a:buNone/>
            </a:pPr>
            <a:r>
              <a:rPr lang="sl-SI" dirty="0"/>
              <a:t>	</a:t>
            </a:r>
            <a:r>
              <a:rPr lang="sl-SI" dirty="0" smtClean="0"/>
              <a:t>- </a:t>
            </a:r>
            <a:r>
              <a:rPr lang="sl-SI" b="1" dirty="0" smtClean="0"/>
              <a:t>dosežka na nacionalnem preverjanju znanja iz slovenščine in matematike </a:t>
            </a:r>
            <a:r>
              <a:rPr lang="sl-SI" dirty="0" smtClean="0"/>
              <a:t>(vsak največ 20% celotne vsote)</a:t>
            </a:r>
            <a:endParaRPr lang="sl-SI"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55" y="4854224"/>
            <a:ext cx="9521825" cy="1767854"/>
          </a:xfrm>
          <a:prstGeom prst="rect">
            <a:avLst/>
          </a:prstGeom>
        </p:spPr>
      </p:pic>
    </p:spTree>
    <p:extLst>
      <p:ext uri="{BB962C8B-B14F-4D97-AF65-F5344CB8AC3E}">
        <p14:creationId xmlns:p14="http://schemas.microsoft.com/office/powerpoint/2010/main" val="2704993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1922</TotalTime>
  <Words>807</Words>
  <Application>Microsoft Office PowerPoint</Application>
  <PresentationFormat>Širokozaslonsko</PresentationFormat>
  <Paragraphs>157</Paragraphs>
  <Slides>22</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22</vt:i4>
      </vt:variant>
    </vt:vector>
  </HeadingPairs>
  <TitlesOfParts>
    <vt:vector size="29" baseType="lpstr">
      <vt:lpstr>Arial</vt:lpstr>
      <vt:lpstr>Calibri</vt:lpstr>
      <vt:lpstr>Symbol</vt:lpstr>
      <vt:lpstr>Times New Roman</vt:lpstr>
      <vt:lpstr>Trebuchet MS</vt:lpstr>
      <vt:lpstr>Wingdings 3</vt:lpstr>
      <vt:lpstr>Gladko</vt:lpstr>
      <vt:lpstr>POKLICNA ORIENTACIJA 2025/2026</vt:lpstr>
      <vt:lpstr>PowerPointova predstavitev</vt:lpstr>
      <vt:lpstr>SEDNJEŠOLSKI IZOBRAŽEVALNI PROGRAMI</vt:lpstr>
      <vt:lpstr>PowerPointova predstavitev</vt:lpstr>
      <vt:lpstr>INFORMACIJE</vt:lpstr>
      <vt:lpstr>INFORMACIJE</vt:lpstr>
      <vt:lpstr>POGOJI ZA VPIS</vt:lpstr>
      <vt:lpstr>POGOJI ZA VPIS</vt:lpstr>
      <vt:lpstr>OMEJITEV VPISA</vt:lpstr>
      <vt:lpstr>OMEJITVE VPISA</vt:lpstr>
      <vt:lpstr>PRIJAVA ZA VPIS </vt:lpstr>
      <vt:lpstr>KAKO DO POKLICNE ODLOČITVE?</vt:lpstr>
      <vt:lpstr>KAKO DO POKLICNE ODLOČITVE?</vt:lpstr>
      <vt:lpstr>TRIJE TIPI SREDNJEŠOLCEV</vt:lpstr>
      <vt:lpstr>ŠTIPENDIJE</vt:lpstr>
      <vt:lpstr>DRŽAVNA ŠTIPENDIJA</vt:lpstr>
      <vt:lpstr>ZOSIOVA ŠTIPENDIJA</vt:lpstr>
      <vt:lpstr>ŠTIPENDIJA ZA DEFICITARNE POKLICE</vt:lpstr>
      <vt:lpstr>ŠTIPENDIJA ZA DEFICITARNE POKLICE</vt:lpstr>
      <vt:lpstr>ZDRUŽLJIVOST ŠTIPENDIJ</vt:lpstr>
      <vt:lpstr>NPZ</vt:lpstr>
      <vt:lpstr>Hvala za pozornost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POKLICNA ORIENTACIJA 2024/2025</dc:title>
  <dc:creator>Klara</dc:creator>
  <cp:lastModifiedBy>Klara</cp:lastModifiedBy>
  <cp:revision>32</cp:revision>
  <dcterms:created xsi:type="dcterms:W3CDTF">2025-01-09T06:32:37Z</dcterms:created>
  <dcterms:modified xsi:type="dcterms:W3CDTF">2025-01-17T10:23:41Z</dcterms:modified>
  <cp:contentStatus>Končni</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